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2"/>
  </p:notesMasterIdLst>
  <p:sldIdLst>
    <p:sldId id="274" r:id="rId3"/>
    <p:sldId id="349" r:id="rId4"/>
    <p:sldId id="458" r:id="rId5"/>
    <p:sldId id="457" r:id="rId6"/>
    <p:sldId id="413" r:id="rId7"/>
    <p:sldId id="460" r:id="rId8"/>
    <p:sldId id="474" r:id="rId9"/>
    <p:sldId id="461" r:id="rId10"/>
    <p:sldId id="462" r:id="rId11"/>
    <p:sldId id="464" r:id="rId12"/>
    <p:sldId id="463" r:id="rId13"/>
    <p:sldId id="465" r:id="rId14"/>
    <p:sldId id="466" r:id="rId15"/>
    <p:sldId id="467" r:id="rId16"/>
    <p:sldId id="468" r:id="rId17"/>
    <p:sldId id="434" r:id="rId18"/>
    <p:sldId id="470" r:id="rId19"/>
    <p:sldId id="471" r:id="rId20"/>
    <p:sldId id="472" r:id="rId21"/>
    <p:sldId id="473" r:id="rId22"/>
    <p:sldId id="329" r:id="rId23"/>
    <p:sldId id="398" r:id="rId24"/>
    <p:sldId id="469" r:id="rId25"/>
    <p:sldId id="475" r:id="rId26"/>
    <p:sldId id="476" r:id="rId27"/>
    <p:sldId id="477" r:id="rId28"/>
    <p:sldId id="478" r:id="rId29"/>
    <p:sldId id="479" r:id="rId30"/>
    <p:sldId id="429" r:id="rId31"/>
  </p:sldIdLst>
  <p:sldSz cx="9144000" cy="6858000" type="screen4x3"/>
  <p:notesSz cx="7010400" cy="9296400"/>
  <p:defaultTex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ECF7"/>
    <a:srgbClr val="FFFFFF"/>
    <a:srgbClr val="372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7" autoAdjust="0"/>
    <p:restoredTop sz="82655" autoAdjust="0"/>
  </p:normalViewPr>
  <p:slideViewPr>
    <p:cSldViewPr snapToGrid="0">
      <p:cViewPr varScale="1">
        <p:scale>
          <a:sx n="131" d="100"/>
          <a:sy n="131" d="100"/>
        </p:scale>
        <p:origin x="4542" y="126"/>
      </p:cViewPr>
      <p:guideLst>
        <p:guide orient="horz" pos="2160"/>
        <p:guide pos="288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chemeClr val="tx1"/>
            </a:solidFill>
          </c:spPr>
          <c:invertIfNegative val="0"/>
          <c:cat>
            <c:strRef>
              <c:f>Sheet1!$H$6:$H$8</c:f>
              <c:strCache>
                <c:ptCount val="3"/>
                <c:pt idx="0">
                  <c:v>MEC</c:v>
                </c:pt>
                <c:pt idx="1">
                  <c:v>PaS</c:v>
                </c:pt>
                <c:pt idx="2">
                  <c:v>PrS</c:v>
                </c:pt>
              </c:strCache>
            </c:strRef>
          </c:cat>
          <c:val>
            <c:numRef>
              <c:f>Sheet1!$I$6:$I$8</c:f>
              <c:numCache>
                <c:formatCode>General</c:formatCode>
                <c:ptCount val="3"/>
                <c:pt idx="0">
                  <c:v>10</c:v>
                </c:pt>
                <c:pt idx="1">
                  <c:v>10</c:v>
                </c:pt>
                <c:pt idx="2">
                  <c:v>14</c:v>
                </c:pt>
              </c:numCache>
            </c:numRef>
          </c:val>
          <c:extLst>
            <c:ext xmlns:c16="http://schemas.microsoft.com/office/drawing/2014/chart" uri="{C3380CC4-5D6E-409C-BE32-E72D297353CC}">
              <c16:uniqueId val="{00000000-B5E8-46E1-8E5B-CC5B923AAF6D}"/>
            </c:ext>
          </c:extLst>
        </c:ser>
        <c:dLbls>
          <c:showLegendKey val="0"/>
          <c:showVal val="0"/>
          <c:showCatName val="0"/>
          <c:showSerName val="0"/>
          <c:showPercent val="0"/>
          <c:showBubbleSize val="0"/>
        </c:dLbls>
        <c:gapWidth val="150"/>
        <c:axId val="331918360"/>
        <c:axId val="331919144"/>
      </c:barChart>
      <c:catAx>
        <c:axId val="331918360"/>
        <c:scaling>
          <c:orientation val="minMax"/>
        </c:scaling>
        <c:delete val="0"/>
        <c:axPos val="b"/>
        <c:numFmt formatCode="General" sourceLinked="0"/>
        <c:majorTickMark val="out"/>
        <c:minorTickMark val="none"/>
        <c:tickLblPos val="nextTo"/>
        <c:spPr>
          <a:ln w="22225">
            <a:solidFill>
              <a:sysClr val="windowText" lastClr="000000"/>
            </a:solidFill>
          </a:ln>
        </c:spPr>
        <c:crossAx val="331919144"/>
        <c:crosses val="autoZero"/>
        <c:auto val="0"/>
        <c:lblAlgn val="ctr"/>
        <c:lblOffset val="100"/>
        <c:noMultiLvlLbl val="0"/>
      </c:catAx>
      <c:valAx>
        <c:axId val="331919144"/>
        <c:scaling>
          <c:orientation val="minMax"/>
          <c:max val="100"/>
          <c:min val="0"/>
        </c:scaling>
        <c:delete val="0"/>
        <c:axPos val="l"/>
        <c:numFmt formatCode="General" sourceLinked="1"/>
        <c:majorTickMark val="out"/>
        <c:minorTickMark val="out"/>
        <c:tickLblPos val="nextTo"/>
        <c:spPr>
          <a:ln w="22225">
            <a:solidFill>
              <a:schemeClr val="tx1"/>
            </a:solidFill>
          </a:ln>
        </c:spPr>
        <c:crossAx val="331918360"/>
        <c:crosses val="autoZero"/>
        <c:crossBetween val="between"/>
        <c:majorUnit val="20"/>
        <c:minorUnit val="10"/>
      </c:valAx>
    </c:plotArea>
    <c:plotVisOnly val="1"/>
    <c:dispBlanksAs val="gap"/>
    <c:showDLblsOverMax val="0"/>
  </c:chart>
  <c:spPr>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a:defRPr sz="1200">
                <a:latin typeface="Calibri" charset="0"/>
                <a:ea typeface="ＭＳ Ｐゴシック" charset="-128"/>
              </a:defRPr>
            </a:lvl1pPr>
          </a:lstStyle>
          <a:p>
            <a:pPr>
              <a:defRPr/>
            </a:pPr>
            <a:fld id="{2F85E2F8-4E44-4E88-BF26-1444B17B165E}" type="datetime1">
              <a:rPr lang="en-US"/>
              <a:pPr>
                <a:defRPr/>
              </a:pPr>
              <a:t>5/9/2024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charset="0"/>
                <a:ea typeface="ＭＳ Ｐゴシック" charset="-128"/>
              </a:defRPr>
            </a:lvl1pPr>
          </a:lstStyle>
          <a:p>
            <a:pPr>
              <a:defRPr/>
            </a:pPr>
            <a:fld id="{CA2D7497-977B-4E5D-91AE-2CEF4AB87593}" type="slidenum">
              <a:rPr lang="en-US"/>
              <a:pPr>
                <a:defRPr/>
              </a:pPr>
              <a:t>‹#›</a:t>
            </a:fld>
            <a:endParaRPr lang="en-US"/>
          </a:p>
        </p:txBody>
      </p:sp>
    </p:spTree>
    <p:extLst>
      <p:ext uri="{BB962C8B-B14F-4D97-AF65-F5344CB8AC3E}">
        <p14:creationId xmlns:p14="http://schemas.microsoft.com/office/powerpoint/2010/main" val="65663928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9"/>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EE08750-6541-4537-893C-92E94EBF9662}"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r>
              <a:rPr lang="en-US"/>
              <a:t>Frequently, presenters must deliver material of a technical nature to an audience unfamiliar with the topic or vocabulary.  The material may be complex or heavy with detail.  To present technical material effectively, use the following guidelines from Dale Carnegie Training®.</a:t>
            </a:r>
          </a:p>
          <a:p>
            <a:r>
              <a:rPr lang="en-US"/>
              <a:t> </a:t>
            </a:r>
          </a:p>
          <a:p>
            <a:r>
              <a:rPr lang="en-US"/>
              <a:t>Consider the amount of time available and prepare to organize your material.  Narrow your topic.  Divide your presentation into clear segments. Follow a logical progression. Maintain your focus throughout. Close the presentation with a summary, repetition of the key steps, or a logical conclusion.</a:t>
            </a:r>
          </a:p>
          <a:p>
            <a:r>
              <a:rPr lang="en-US"/>
              <a:t> </a:t>
            </a:r>
          </a:p>
          <a:p>
            <a:r>
              <a:rPr lang="en-US"/>
              <a:t>Keep your audience in mind at all times.  For example, be sure data is clear and information is relevant.  Keep the level of detail and vocabulary appropriate for the audience.  Use visuals to support key points or steps.  Keep alert to the needs of your listeners, and you will have a more receptive audience.</a:t>
            </a:r>
          </a:p>
        </p:txBody>
      </p:sp>
    </p:spTree>
    <p:extLst>
      <p:ext uri="{BB962C8B-B14F-4D97-AF65-F5344CB8AC3E}">
        <p14:creationId xmlns:p14="http://schemas.microsoft.com/office/powerpoint/2010/main" val="1387780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2D7497-977B-4E5D-91AE-2CEF4AB87593}" type="slidenum">
              <a:rPr lang="en-US" smtClean="0"/>
              <a:pPr>
                <a:defRPr/>
              </a:pPr>
              <a:t>2</a:t>
            </a:fld>
            <a:endParaRPr lang="en-US"/>
          </a:p>
        </p:txBody>
      </p:sp>
    </p:spTree>
    <p:extLst>
      <p:ext uri="{BB962C8B-B14F-4D97-AF65-F5344CB8AC3E}">
        <p14:creationId xmlns:p14="http://schemas.microsoft.com/office/powerpoint/2010/main" val="678203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6913"/>
            <a:ext cx="4645025" cy="3484562"/>
          </a:xfrm>
        </p:spPr>
      </p:sp>
      <p:sp>
        <p:nvSpPr>
          <p:cNvPr id="3" name="Notes Placeholder 2"/>
          <p:cNvSpPr>
            <a:spLocks noGrp="1"/>
          </p:cNvSpPr>
          <p:nvPr>
            <p:ph type="body" idx="1"/>
          </p:nvPr>
        </p:nvSpPr>
        <p:spPr/>
        <p:txBody>
          <a:bodyPr>
            <a:normAutofit/>
          </a:bodyPr>
          <a:lstStyle/>
          <a:p>
            <a:pPr defTabSz="881365">
              <a:defRPr/>
            </a:pPr>
            <a:r>
              <a:rPr lang="en-US" dirty="0"/>
              <a:t>In a sense</a:t>
            </a:r>
            <a:r>
              <a:rPr lang="en-US" baseline="0" dirty="0"/>
              <a:t> we have only moved the question one synapse upstream. How is the spatial signal produced in the </a:t>
            </a:r>
            <a:r>
              <a:rPr lang="en-US" baseline="0" dirty="0" err="1"/>
              <a:t>entorhinal</a:t>
            </a:r>
            <a:r>
              <a:rPr lang="en-US" baseline="0" dirty="0"/>
              <a:t> cortex?</a:t>
            </a:r>
            <a:endParaRPr lang="en-US" dirty="0"/>
          </a:p>
          <a:p>
            <a:pPr defTabSz="881365">
              <a:defRPr/>
            </a:pPr>
            <a:r>
              <a:rPr lang="nb-NO" dirty="0"/>
              <a:t>Suggesting that the particular network architecture is possibly not the cruicial factor</a:t>
            </a:r>
          </a:p>
          <a:p>
            <a:endParaRPr lang="en-US" dirty="0"/>
          </a:p>
        </p:txBody>
      </p:sp>
      <p:sp>
        <p:nvSpPr>
          <p:cNvPr id="4" name="Slide Number Placeholder 3"/>
          <p:cNvSpPr>
            <a:spLocks noGrp="1"/>
          </p:cNvSpPr>
          <p:nvPr>
            <p:ph type="sldNum" sz="quarter" idx="10"/>
          </p:nvPr>
        </p:nvSpPr>
        <p:spPr/>
        <p:txBody>
          <a:bodyPr/>
          <a:lstStyle/>
          <a:p>
            <a:pPr>
              <a:defRPr/>
            </a:pPr>
            <a:fld id="{3E442720-DF52-42F7-AE2D-DA854B29C346}" type="slidenum">
              <a:rPr lang="nb-NO" smtClean="0"/>
              <a:pPr>
                <a:defRPr/>
              </a:pPr>
              <a:t>5</a:t>
            </a:fld>
            <a:endParaRPr lang="nb-NO"/>
          </a:p>
        </p:txBody>
      </p:sp>
    </p:spTree>
    <p:extLst>
      <p:ext uri="{BB962C8B-B14F-4D97-AF65-F5344CB8AC3E}">
        <p14:creationId xmlns:p14="http://schemas.microsoft.com/office/powerpoint/2010/main" val="533680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2D7497-977B-4E5D-91AE-2CEF4AB87593}" type="slidenum">
              <a:rPr lang="en-US" smtClean="0"/>
              <a:pPr>
                <a:defRPr/>
              </a:pPr>
              <a:t>15</a:t>
            </a:fld>
            <a:endParaRPr lang="en-US"/>
          </a:p>
        </p:txBody>
      </p:sp>
    </p:spTree>
    <p:extLst>
      <p:ext uri="{BB962C8B-B14F-4D97-AF65-F5344CB8AC3E}">
        <p14:creationId xmlns:p14="http://schemas.microsoft.com/office/powerpoint/2010/main" val="1316329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2D7497-977B-4E5D-91AE-2CEF4AB87593}" type="slidenum">
              <a:rPr lang="en-US" smtClean="0"/>
              <a:pPr>
                <a:defRPr/>
              </a:pPr>
              <a:t>18</a:t>
            </a:fld>
            <a:endParaRPr lang="en-US"/>
          </a:p>
        </p:txBody>
      </p:sp>
    </p:spTree>
    <p:extLst>
      <p:ext uri="{BB962C8B-B14F-4D97-AF65-F5344CB8AC3E}">
        <p14:creationId xmlns:p14="http://schemas.microsoft.com/office/powerpoint/2010/main" val="322197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2D7497-977B-4E5D-91AE-2CEF4AB87593}" type="slidenum">
              <a:rPr lang="en-US" smtClean="0"/>
              <a:pPr>
                <a:defRPr/>
              </a:pPr>
              <a:t>21</a:t>
            </a:fld>
            <a:endParaRPr lang="en-US"/>
          </a:p>
        </p:txBody>
      </p:sp>
    </p:spTree>
    <p:extLst>
      <p:ext uri="{BB962C8B-B14F-4D97-AF65-F5344CB8AC3E}">
        <p14:creationId xmlns:p14="http://schemas.microsoft.com/office/powerpoint/2010/main" val="2873795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9"/>
          <p:cNvSpPr>
            <a:spLocks noGrp="1" noChangeArrowheads="1"/>
          </p:cNvSpPr>
          <p:nvPr>
            <p:ph type="sldNum" sz="quarter" idx="5"/>
          </p:nvPr>
        </p:nvSpPr>
        <p:spPr>
          <a:noFill/>
        </p:spPr>
        <p:txBody>
          <a:bodyPr/>
          <a:lstStyle/>
          <a:p>
            <a:fld id="{25A7AB81-ECF6-4EB9-B6DB-6B5C4A6DC4FE}" type="slidenum">
              <a:rPr lang="en-US" smtClean="0"/>
              <a:pPr/>
              <a:t>22</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73664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8A2F3B7-D99D-4663-B7B4-67D9643193A1}" type="datetime1">
              <a:rPr lang="en-US"/>
              <a:pPr>
                <a:defRPr/>
              </a:pPr>
              <a:t>5/9/2024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5109A9-78EB-4CA1-99A0-62C7868830C9}" type="slidenum">
              <a:rPr lang="en-US"/>
              <a:pPr>
                <a:defRPr/>
              </a:pPr>
              <a:t>‹#›</a:t>
            </a:fld>
            <a:endParaRPr lang="en-US"/>
          </a:p>
        </p:txBody>
      </p:sp>
    </p:spTree>
    <p:extLst>
      <p:ext uri="{BB962C8B-B14F-4D97-AF65-F5344CB8AC3E}">
        <p14:creationId xmlns:p14="http://schemas.microsoft.com/office/powerpoint/2010/main" val="586400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B08025A-7DB0-46AE-8AAF-1464246B01E3}" type="datetime1">
              <a:rPr lang="en-US"/>
              <a:pPr>
                <a:defRPr/>
              </a:pPr>
              <a:t>5/9/2024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B4ACF45-2D8F-45EA-B76D-569F62A345E3}" type="slidenum">
              <a:rPr lang="en-US"/>
              <a:pPr>
                <a:defRPr/>
              </a:pPr>
              <a:t>‹#›</a:t>
            </a:fld>
            <a:endParaRPr lang="en-US"/>
          </a:p>
        </p:txBody>
      </p:sp>
    </p:spTree>
    <p:extLst>
      <p:ext uri="{BB962C8B-B14F-4D97-AF65-F5344CB8AC3E}">
        <p14:creationId xmlns:p14="http://schemas.microsoft.com/office/powerpoint/2010/main" val="1056403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2F40F9A-A5FC-45A4-8BF5-AD8A8977FEF6}" type="datetime1">
              <a:rPr lang="en-US"/>
              <a:pPr>
                <a:defRPr/>
              </a:pPr>
              <a:t>5/9/2024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159CAA4-CE91-44D6-B443-C4C862511F02}" type="slidenum">
              <a:rPr lang="en-US"/>
              <a:pPr>
                <a:defRPr/>
              </a:pPr>
              <a:t>‹#›</a:t>
            </a:fld>
            <a:endParaRPr lang="en-US"/>
          </a:p>
        </p:txBody>
      </p:sp>
    </p:spTree>
    <p:extLst>
      <p:ext uri="{BB962C8B-B14F-4D97-AF65-F5344CB8AC3E}">
        <p14:creationId xmlns:p14="http://schemas.microsoft.com/office/powerpoint/2010/main" val="3974162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FDC639B-3B29-470A-828B-DF19F7D5029D}" type="slidenum">
              <a:rPr lang="en-US"/>
              <a:pPr>
                <a:defRPr/>
              </a:pPr>
              <a:t>‹#›</a:t>
            </a:fld>
            <a:endParaRPr lang="en-US"/>
          </a:p>
        </p:txBody>
      </p:sp>
    </p:spTree>
    <p:extLst>
      <p:ext uri="{BB962C8B-B14F-4D97-AF65-F5344CB8AC3E}">
        <p14:creationId xmlns:p14="http://schemas.microsoft.com/office/powerpoint/2010/main" val="1533651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C58CD3D-990F-4DAB-B109-658E24413343}" type="slidenum">
              <a:rPr lang="en-US"/>
              <a:pPr>
                <a:defRPr/>
              </a:pPr>
              <a:t>‹#›</a:t>
            </a:fld>
            <a:endParaRPr lang="en-US"/>
          </a:p>
        </p:txBody>
      </p:sp>
    </p:spTree>
    <p:extLst>
      <p:ext uri="{BB962C8B-B14F-4D97-AF65-F5344CB8AC3E}">
        <p14:creationId xmlns:p14="http://schemas.microsoft.com/office/powerpoint/2010/main" val="330500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E62C1D5-AEC3-482D-8186-16EAD9BD0DD4}" type="slidenum">
              <a:rPr lang="en-US"/>
              <a:pPr>
                <a:defRPr/>
              </a:pPr>
              <a:t>‹#›</a:t>
            </a:fld>
            <a:endParaRPr lang="en-US"/>
          </a:p>
        </p:txBody>
      </p:sp>
    </p:spTree>
    <p:extLst>
      <p:ext uri="{BB962C8B-B14F-4D97-AF65-F5344CB8AC3E}">
        <p14:creationId xmlns:p14="http://schemas.microsoft.com/office/powerpoint/2010/main" val="1034912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A405118-AC5B-4A42-891A-20648BB59E8A}" type="slidenum">
              <a:rPr lang="en-US"/>
              <a:pPr>
                <a:defRPr/>
              </a:pPr>
              <a:t>‹#›</a:t>
            </a:fld>
            <a:endParaRPr lang="en-US"/>
          </a:p>
        </p:txBody>
      </p:sp>
    </p:spTree>
    <p:extLst>
      <p:ext uri="{BB962C8B-B14F-4D97-AF65-F5344CB8AC3E}">
        <p14:creationId xmlns:p14="http://schemas.microsoft.com/office/powerpoint/2010/main" val="4165955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184EBD4-D1B8-40D3-9B6A-6A1D15A99A5F}" type="slidenum">
              <a:rPr lang="en-US"/>
              <a:pPr>
                <a:defRPr/>
              </a:pPr>
              <a:t>‹#›</a:t>
            </a:fld>
            <a:endParaRPr lang="en-US"/>
          </a:p>
        </p:txBody>
      </p:sp>
    </p:spTree>
    <p:extLst>
      <p:ext uri="{BB962C8B-B14F-4D97-AF65-F5344CB8AC3E}">
        <p14:creationId xmlns:p14="http://schemas.microsoft.com/office/powerpoint/2010/main" val="2560695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BD49761-C68E-43D8-BF64-12BCA3A6E75B}" type="slidenum">
              <a:rPr lang="en-US"/>
              <a:pPr>
                <a:defRPr/>
              </a:pPr>
              <a:t>‹#›</a:t>
            </a:fld>
            <a:endParaRPr lang="en-US"/>
          </a:p>
        </p:txBody>
      </p:sp>
    </p:spTree>
    <p:extLst>
      <p:ext uri="{BB962C8B-B14F-4D97-AF65-F5344CB8AC3E}">
        <p14:creationId xmlns:p14="http://schemas.microsoft.com/office/powerpoint/2010/main" val="2452602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34F0218-51D1-41CF-84EC-B93C34378B5C}" type="slidenum">
              <a:rPr lang="en-US"/>
              <a:pPr>
                <a:defRPr/>
              </a:pPr>
              <a:t>‹#›</a:t>
            </a:fld>
            <a:endParaRPr lang="en-US"/>
          </a:p>
        </p:txBody>
      </p:sp>
    </p:spTree>
    <p:extLst>
      <p:ext uri="{BB962C8B-B14F-4D97-AF65-F5344CB8AC3E}">
        <p14:creationId xmlns:p14="http://schemas.microsoft.com/office/powerpoint/2010/main" val="2323338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12DA0D5-DFEE-47A4-97E9-AA09FAF75BAA}" type="slidenum">
              <a:rPr lang="en-US"/>
              <a:pPr>
                <a:defRPr/>
              </a:pPr>
              <a:t>‹#›</a:t>
            </a:fld>
            <a:endParaRPr lang="en-US"/>
          </a:p>
        </p:txBody>
      </p:sp>
    </p:spTree>
    <p:extLst>
      <p:ext uri="{BB962C8B-B14F-4D97-AF65-F5344CB8AC3E}">
        <p14:creationId xmlns:p14="http://schemas.microsoft.com/office/powerpoint/2010/main" val="1218826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81413EE-62A5-453D-B8A5-941E5C24E3EB}" type="datetime1">
              <a:rPr lang="en-US"/>
              <a:pPr>
                <a:defRPr/>
              </a:pPr>
              <a:t>5/9/2024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21A4969-7E88-47E9-91E8-30EB6EA0A4B0}" type="slidenum">
              <a:rPr lang="en-US"/>
              <a:pPr>
                <a:defRPr/>
              </a:pPr>
              <a:t>‹#›</a:t>
            </a:fld>
            <a:endParaRPr lang="en-US"/>
          </a:p>
        </p:txBody>
      </p:sp>
    </p:spTree>
    <p:extLst>
      <p:ext uri="{BB962C8B-B14F-4D97-AF65-F5344CB8AC3E}">
        <p14:creationId xmlns:p14="http://schemas.microsoft.com/office/powerpoint/2010/main" val="3733514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8197D13-BC53-4090-A760-209EFBF690A8}" type="slidenum">
              <a:rPr lang="en-US"/>
              <a:pPr>
                <a:defRPr/>
              </a:pPr>
              <a:t>‹#›</a:t>
            </a:fld>
            <a:endParaRPr lang="en-US"/>
          </a:p>
        </p:txBody>
      </p:sp>
    </p:spTree>
    <p:extLst>
      <p:ext uri="{BB962C8B-B14F-4D97-AF65-F5344CB8AC3E}">
        <p14:creationId xmlns:p14="http://schemas.microsoft.com/office/powerpoint/2010/main" val="39656992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300421-F154-4E0F-9C88-C435C8FBB08E}" type="slidenum">
              <a:rPr lang="en-US"/>
              <a:pPr>
                <a:defRPr/>
              </a:pPr>
              <a:t>‹#›</a:t>
            </a:fld>
            <a:endParaRPr lang="en-US"/>
          </a:p>
        </p:txBody>
      </p:sp>
    </p:spTree>
    <p:extLst>
      <p:ext uri="{BB962C8B-B14F-4D97-AF65-F5344CB8AC3E}">
        <p14:creationId xmlns:p14="http://schemas.microsoft.com/office/powerpoint/2010/main" val="2848386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3C4EBD0-8E80-45B9-9B31-2C2BB28616A9}" type="slidenum">
              <a:rPr lang="en-US"/>
              <a:pPr>
                <a:defRPr/>
              </a:pPr>
              <a:t>‹#›</a:t>
            </a:fld>
            <a:endParaRPr lang="en-US"/>
          </a:p>
        </p:txBody>
      </p:sp>
    </p:spTree>
    <p:extLst>
      <p:ext uri="{BB962C8B-B14F-4D97-AF65-F5344CB8AC3E}">
        <p14:creationId xmlns:p14="http://schemas.microsoft.com/office/powerpoint/2010/main" val="16702659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5A16D88-F7BA-4C41-BB5C-AB945EEFA095}" type="slidenum">
              <a:rPr lang="en-US"/>
              <a:pPr>
                <a:defRPr/>
              </a:pPr>
              <a:t>‹#›</a:t>
            </a:fld>
            <a:endParaRPr lang="en-US"/>
          </a:p>
        </p:txBody>
      </p:sp>
    </p:spTree>
    <p:extLst>
      <p:ext uri="{BB962C8B-B14F-4D97-AF65-F5344CB8AC3E}">
        <p14:creationId xmlns:p14="http://schemas.microsoft.com/office/powerpoint/2010/main" val="3839840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D12F85C-1681-40AA-8CC2-4D10256F1FE0}" type="datetime1">
              <a:rPr lang="en-US"/>
              <a:pPr>
                <a:defRPr/>
              </a:pPr>
              <a:t>5/9/2024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459AB8D-B7DC-4BF5-A19D-A85E04E4D0AB}" type="slidenum">
              <a:rPr lang="en-US"/>
              <a:pPr>
                <a:defRPr/>
              </a:pPr>
              <a:t>‹#›</a:t>
            </a:fld>
            <a:endParaRPr lang="en-US"/>
          </a:p>
        </p:txBody>
      </p:sp>
    </p:spTree>
    <p:extLst>
      <p:ext uri="{BB962C8B-B14F-4D97-AF65-F5344CB8AC3E}">
        <p14:creationId xmlns:p14="http://schemas.microsoft.com/office/powerpoint/2010/main" val="664192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5238DA5-8247-4C07-9C5F-7F46382A799C}" type="datetime1">
              <a:rPr lang="en-US"/>
              <a:pPr>
                <a:defRPr/>
              </a:pPr>
              <a:t>5/9/2024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F88CF4F-F95F-4905-84D2-68D2DF9DAC9D}" type="slidenum">
              <a:rPr lang="en-US"/>
              <a:pPr>
                <a:defRPr/>
              </a:pPr>
              <a:t>‹#›</a:t>
            </a:fld>
            <a:endParaRPr lang="en-US"/>
          </a:p>
        </p:txBody>
      </p:sp>
    </p:spTree>
    <p:extLst>
      <p:ext uri="{BB962C8B-B14F-4D97-AF65-F5344CB8AC3E}">
        <p14:creationId xmlns:p14="http://schemas.microsoft.com/office/powerpoint/2010/main" val="797406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926D9313-969D-479E-8A14-2D82B2D61B7A}" type="datetime1">
              <a:rPr lang="en-US"/>
              <a:pPr>
                <a:defRPr/>
              </a:pPr>
              <a:t>5/9/2024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20498FD-6194-46A0-85D7-A6D97F7AFC1A}" type="slidenum">
              <a:rPr lang="en-US"/>
              <a:pPr>
                <a:defRPr/>
              </a:pPr>
              <a:t>‹#›</a:t>
            </a:fld>
            <a:endParaRPr lang="en-US"/>
          </a:p>
        </p:txBody>
      </p:sp>
    </p:spTree>
    <p:extLst>
      <p:ext uri="{BB962C8B-B14F-4D97-AF65-F5344CB8AC3E}">
        <p14:creationId xmlns:p14="http://schemas.microsoft.com/office/powerpoint/2010/main" val="2707649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6677E5B-8D5F-4CE7-9F01-78C9C9EFAFD5}" type="datetime1">
              <a:rPr lang="en-US"/>
              <a:pPr>
                <a:defRPr/>
              </a:pPr>
              <a:t>5/9/2024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5F29A91-87A4-40E9-82FD-41362EA48E56}" type="slidenum">
              <a:rPr lang="en-US"/>
              <a:pPr>
                <a:defRPr/>
              </a:pPr>
              <a:t>‹#›</a:t>
            </a:fld>
            <a:endParaRPr lang="en-US"/>
          </a:p>
        </p:txBody>
      </p:sp>
    </p:spTree>
    <p:extLst>
      <p:ext uri="{BB962C8B-B14F-4D97-AF65-F5344CB8AC3E}">
        <p14:creationId xmlns:p14="http://schemas.microsoft.com/office/powerpoint/2010/main" val="301303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A83219F-D9EE-44AD-946E-1346535943EA}" type="datetime1">
              <a:rPr lang="en-US"/>
              <a:pPr>
                <a:defRPr/>
              </a:pPr>
              <a:t>5/9/2024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D1B3B370-84D9-4FFA-A35F-F3E522DF6E18}" type="slidenum">
              <a:rPr lang="en-US"/>
              <a:pPr>
                <a:defRPr/>
              </a:pPr>
              <a:t>‹#›</a:t>
            </a:fld>
            <a:endParaRPr lang="en-US"/>
          </a:p>
        </p:txBody>
      </p:sp>
    </p:spTree>
    <p:extLst>
      <p:ext uri="{BB962C8B-B14F-4D97-AF65-F5344CB8AC3E}">
        <p14:creationId xmlns:p14="http://schemas.microsoft.com/office/powerpoint/2010/main" val="977591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EB3B812-3F45-42E4-BB77-F89DD26915CC}" type="datetime1">
              <a:rPr lang="en-US"/>
              <a:pPr>
                <a:defRPr/>
              </a:pPr>
              <a:t>5/9/2024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4339C77-6E0F-4912-AEF3-6D23224D35B2}" type="slidenum">
              <a:rPr lang="en-US"/>
              <a:pPr>
                <a:defRPr/>
              </a:pPr>
              <a:t>‹#›</a:t>
            </a:fld>
            <a:endParaRPr lang="en-US"/>
          </a:p>
        </p:txBody>
      </p:sp>
    </p:spTree>
    <p:extLst>
      <p:ext uri="{BB962C8B-B14F-4D97-AF65-F5344CB8AC3E}">
        <p14:creationId xmlns:p14="http://schemas.microsoft.com/office/powerpoint/2010/main" val="4062007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B34BC5-E4B4-4A83-AE88-89543C3AEA48}" type="datetime1">
              <a:rPr lang="en-US"/>
              <a:pPr>
                <a:defRPr/>
              </a:pPr>
              <a:t>5/9/2024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DA9B371-5BA6-43F7-8F86-D93004E48962}" type="slidenum">
              <a:rPr lang="en-US"/>
              <a:pPr>
                <a:defRPr/>
              </a:pPr>
              <a:t>‹#›</a:t>
            </a:fld>
            <a:endParaRPr lang="en-US"/>
          </a:p>
        </p:txBody>
      </p:sp>
    </p:spTree>
    <p:extLst>
      <p:ext uri="{BB962C8B-B14F-4D97-AF65-F5344CB8AC3E}">
        <p14:creationId xmlns:p14="http://schemas.microsoft.com/office/powerpoint/2010/main" val="3675457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ea typeface="ＭＳ Ｐゴシック" charset="-128"/>
              </a:defRPr>
            </a:lvl1pPr>
          </a:lstStyle>
          <a:p>
            <a:pPr>
              <a:defRPr/>
            </a:pPr>
            <a:fld id="{7C1256E3-3DF4-42AB-82B7-0D49DA22FCC3}" type="datetime1">
              <a:rPr lang="en-US"/>
              <a:pPr>
                <a:defRPr/>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ea typeface="ＭＳ Ｐゴシック" charset="-128"/>
              </a:defRPr>
            </a:lvl1pPr>
          </a:lstStyle>
          <a:p>
            <a:pPr>
              <a:defRPr/>
            </a:pPr>
            <a:fld id="{4D028B48-DCFA-4602-AD4E-D7836BD0EAD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245C2F72-E3AE-4BE3-A069-67BE2577EA35}" type="slidenum">
              <a:rPr lang="en-US"/>
              <a:pPr>
                <a:defRPr/>
              </a:pPr>
              <a:t>‹#›</a:t>
            </a:fld>
            <a:endParaRPr lang="en-US"/>
          </a:p>
        </p:txBody>
      </p:sp>
    </p:spTree>
    <p:extLst>
      <p:ext uri="{BB962C8B-B14F-4D97-AF65-F5344CB8AC3E}">
        <p14:creationId xmlns:p14="http://schemas.microsoft.com/office/powerpoint/2010/main" val="2362152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emf"/><Relationship Id="rId18" Type="http://schemas.openxmlformats.org/officeDocument/2006/relationships/image" Target="../media/image40.emf"/><Relationship Id="rId26" Type="http://schemas.openxmlformats.org/officeDocument/2006/relationships/image" Target="../media/image47.emf"/><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29.emf"/><Relationship Id="rId12" Type="http://schemas.openxmlformats.org/officeDocument/2006/relationships/image" Target="../media/image34.emf"/><Relationship Id="rId17" Type="http://schemas.openxmlformats.org/officeDocument/2006/relationships/image" Target="../media/image39.emf"/><Relationship Id="rId25" Type="http://schemas.openxmlformats.org/officeDocument/2006/relationships/image" Target="../media/image46.emf"/><Relationship Id="rId2" Type="http://schemas.openxmlformats.org/officeDocument/2006/relationships/notesSlide" Target="../notesSlides/notesSlide4.xml"/><Relationship Id="rId16" Type="http://schemas.openxmlformats.org/officeDocument/2006/relationships/image" Target="../media/image38.emf"/><Relationship Id="rId20" Type="http://schemas.openxmlformats.org/officeDocument/2006/relationships/image" Target="../media/image42.emf"/><Relationship Id="rId29"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image" Target="../media/image33.emf"/><Relationship Id="rId24" Type="http://schemas.openxmlformats.org/officeDocument/2006/relationships/image" Target="../media/image45.emf"/><Relationship Id="rId5" Type="http://schemas.openxmlformats.org/officeDocument/2006/relationships/image" Target="../media/image27.emf"/><Relationship Id="rId15" Type="http://schemas.openxmlformats.org/officeDocument/2006/relationships/image" Target="../media/image37.emf"/><Relationship Id="rId23" Type="http://schemas.openxmlformats.org/officeDocument/2006/relationships/image" Target="../media/image44.emf"/><Relationship Id="rId28" Type="http://schemas.openxmlformats.org/officeDocument/2006/relationships/image" Target="../media/image49.emf"/><Relationship Id="rId10" Type="http://schemas.openxmlformats.org/officeDocument/2006/relationships/image" Target="../media/image32.emf"/><Relationship Id="rId19" Type="http://schemas.openxmlformats.org/officeDocument/2006/relationships/image" Target="../media/image41.emf"/><Relationship Id="rId4" Type="http://schemas.openxmlformats.org/officeDocument/2006/relationships/image" Target="../media/image28.png"/><Relationship Id="rId9" Type="http://schemas.openxmlformats.org/officeDocument/2006/relationships/image" Target="../media/image31.emf"/><Relationship Id="rId14" Type="http://schemas.openxmlformats.org/officeDocument/2006/relationships/image" Target="../media/image36.emf"/><Relationship Id="rId22" Type="http://schemas.openxmlformats.org/officeDocument/2006/relationships/image" Target="../media/image43.emf"/><Relationship Id="rId27" Type="http://schemas.openxmlformats.org/officeDocument/2006/relationships/image" Target="../media/image48.emf"/><Relationship Id="rId30"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png"/><Relationship Id="rId4" Type="http://schemas.openxmlformats.org/officeDocument/2006/relationships/image" Target="../media/image54.emf"/><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2.emf"/><Relationship Id="rId5" Type="http://schemas.openxmlformats.org/officeDocument/2006/relationships/image" Target="../media/image61.png"/><Relationship Id="rId4"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wmf"/><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image" Target="../media/image71.emf"/><Relationship Id="rId18" Type="http://schemas.openxmlformats.org/officeDocument/2006/relationships/image" Target="../media/image76.emf"/><Relationship Id="rId26" Type="http://schemas.openxmlformats.org/officeDocument/2006/relationships/image" Target="../media/image84.emf"/><Relationship Id="rId3" Type="http://schemas.openxmlformats.org/officeDocument/2006/relationships/image" Target="../media/image68.png"/><Relationship Id="rId21" Type="http://schemas.openxmlformats.org/officeDocument/2006/relationships/image" Target="../media/image79.emf"/><Relationship Id="rId7" Type="http://schemas.openxmlformats.org/officeDocument/2006/relationships/image" Target="../media/image65.emf"/><Relationship Id="rId12" Type="http://schemas.openxmlformats.org/officeDocument/2006/relationships/image" Target="../media/image70.emf"/><Relationship Id="rId17" Type="http://schemas.openxmlformats.org/officeDocument/2006/relationships/image" Target="../media/image75.emf"/><Relationship Id="rId25" Type="http://schemas.openxmlformats.org/officeDocument/2006/relationships/image" Target="../media/image83.emf"/><Relationship Id="rId2" Type="http://schemas.openxmlformats.org/officeDocument/2006/relationships/image" Target="../media/image67.png"/><Relationship Id="rId16" Type="http://schemas.openxmlformats.org/officeDocument/2006/relationships/image" Target="../media/image74.emf"/><Relationship Id="rId20" Type="http://schemas.openxmlformats.org/officeDocument/2006/relationships/image" Target="../media/image78.emf"/><Relationship Id="rId1" Type="http://schemas.openxmlformats.org/officeDocument/2006/relationships/slideLayout" Target="../slideLayouts/slideLayout2.xml"/><Relationship Id="rId6" Type="http://schemas.openxmlformats.org/officeDocument/2006/relationships/image" Target="../media/image64.emf"/><Relationship Id="rId11" Type="http://schemas.openxmlformats.org/officeDocument/2006/relationships/image" Target="../media/image69.emf"/><Relationship Id="rId24" Type="http://schemas.openxmlformats.org/officeDocument/2006/relationships/image" Target="../media/image82.emf"/><Relationship Id="rId5" Type="http://schemas.openxmlformats.org/officeDocument/2006/relationships/image" Target="../media/image63.emf"/><Relationship Id="rId15" Type="http://schemas.openxmlformats.org/officeDocument/2006/relationships/image" Target="../media/image73.emf"/><Relationship Id="rId23" Type="http://schemas.openxmlformats.org/officeDocument/2006/relationships/image" Target="../media/image81.emf"/><Relationship Id="rId28" Type="http://schemas.openxmlformats.org/officeDocument/2006/relationships/image" Target="../media/image86.emf"/><Relationship Id="rId10" Type="http://schemas.openxmlformats.org/officeDocument/2006/relationships/image" Target="../media/image68.emf"/><Relationship Id="rId19" Type="http://schemas.openxmlformats.org/officeDocument/2006/relationships/image" Target="../media/image77.emf"/><Relationship Id="rId4" Type="http://schemas.openxmlformats.org/officeDocument/2006/relationships/image" Target="../media/image69.png"/><Relationship Id="rId9" Type="http://schemas.openxmlformats.org/officeDocument/2006/relationships/image" Target="../media/image67.emf"/><Relationship Id="rId14" Type="http://schemas.openxmlformats.org/officeDocument/2006/relationships/image" Target="../media/image72.emf"/><Relationship Id="rId22" Type="http://schemas.openxmlformats.org/officeDocument/2006/relationships/image" Target="../media/image80.emf"/><Relationship Id="rId27" Type="http://schemas.openxmlformats.org/officeDocument/2006/relationships/image" Target="../media/image85.emf"/></Relationships>
</file>

<file path=ppt/slides/_rels/slide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5" Type="http://schemas.openxmlformats.org/officeDocument/2006/relationships/image" Target="../media/image96.emf"/><Relationship Id="rId4" Type="http://schemas.openxmlformats.org/officeDocument/2006/relationships/image" Target="../media/image95.emf"/></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3" name="Rectangle 2055">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054" name="Freeform: Shape 2057">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506573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5" name="Freeform: Shape 2059">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4465335"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0" name="Rectangle 50"/>
          <p:cNvSpPr>
            <a:spLocks noGrp="1" noChangeArrowheads="1"/>
          </p:cNvSpPr>
          <p:nvPr>
            <p:ph type="ctrTitle"/>
          </p:nvPr>
        </p:nvSpPr>
        <p:spPr>
          <a:xfrm>
            <a:off x="225962" y="-12172"/>
            <a:ext cx="3621023" cy="2281130"/>
          </a:xfrm>
        </p:spPr>
        <p:txBody>
          <a:bodyPr anchor="b">
            <a:noAutofit/>
          </a:bodyPr>
          <a:lstStyle/>
          <a:p>
            <a:pPr algn="l" eaLnBrk="1" hangingPunct="1">
              <a:lnSpc>
                <a:spcPct val="90000"/>
              </a:lnSpc>
            </a:pPr>
            <a:r>
              <a:rPr lang="en-US" sz="1800" b="1" dirty="0"/>
              <a:t>The Primary Function of MTL is Memory, not Navigation:</a:t>
            </a:r>
            <a:br>
              <a:rPr lang="en-US" sz="2000" b="1" dirty="0"/>
            </a:br>
            <a:br>
              <a:rPr lang="en-US" sz="2000" b="1" dirty="0"/>
            </a:br>
            <a:r>
              <a:rPr lang="en-US" sz="1600" b="1" dirty="0"/>
              <a:t>Grid Cells are Non-spatial (</a:t>
            </a:r>
            <a:r>
              <a:rPr lang="en-US" sz="1600" b="1" i="1" dirty="0"/>
              <a:t>what</a:t>
            </a:r>
            <a:r>
              <a:rPr lang="en-US" sz="1600" b="1" dirty="0"/>
              <a:t>) and Place Cells are Memories (</a:t>
            </a:r>
            <a:r>
              <a:rPr lang="en-US" sz="1600" b="1" i="1" dirty="0"/>
              <a:t>what</a:t>
            </a:r>
            <a:r>
              <a:rPr lang="en-US" sz="1600" b="1" dirty="0"/>
              <a:t> and </a:t>
            </a:r>
            <a:r>
              <a:rPr lang="en-US" sz="1600" b="1" i="1" dirty="0"/>
              <a:t>where</a:t>
            </a:r>
            <a:r>
              <a:rPr lang="en-US" sz="1600" b="1" dirty="0"/>
              <a:t>) that Cause Grid Fields through Retrieval</a:t>
            </a:r>
            <a:br>
              <a:rPr lang="en-US" sz="1600" b="1" dirty="0"/>
            </a:br>
            <a:endParaRPr lang="en-US" sz="1600" b="1" dirty="0"/>
          </a:p>
        </p:txBody>
      </p:sp>
      <p:sp>
        <p:nvSpPr>
          <p:cNvPr id="2051" name="Rectangle 51"/>
          <p:cNvSpPr>
            <a:spLocks noGrp="1" noChangeArrowheads="1"/>
          </p:cNvSpPr>
          <p:nvPr>
            <p:ph type="subTitle" idx="1"/>
          </p:nvPr>
        </p:nvSpPr>
        <p:spPr>
          <a:xfrm>
            <a:off x="225962" y="2724912"/>
            <a:ext cx="2407158" cy="1459382"/>
          </a:xfrm>
        </p:spPr>
        <p:txBody>
          <a:bodyPr anchor="t">
            <a:normAutofit fontScale="85000" lnSpcReduction="20000"/>
          </a:bodyPr>
          <a:lstStyle/>
          <a:p>
            <a:pPr algn="l" eaLnBrk="1" hangingPunct="1"/>
            <a:r>
              <a:rPr lang="en-US" sz="1700" dirty="0"/>
              <a:t>David E. Huber</a:t>
            </a:r>
          </a:p>
          <a:p>
            <a:pPr algn="l" eaLnBrk="1" hangingPunct="1"/>
            <a:endParaRPr lang="en-US" sz="1700" dirty="0"/>
          </a:p>
          <a:p>
            <a:pPr algn="l" eaLnBrk="1" hangingPunct="1"/>
            <a:r>
              <a:rPr lang="en-US" sz="1700" dirty="0"/>
              <a:t>Department of Psychology and Neuroscience</a:t>
            </a:r>
          </a:p>
          <a:p>
            <a:pPr algn="l" eaLnBrk="1" hangingPunct="1"/>
            <a:endParaRPr lang="en-US" sz="1700" dirty="0"/>
          </a:p>
          <a:p>
            <a:pPr algn="l" eaLnBrk="1" hangingPunct="1"/>
            <a:r>
              <a:rPr lang="en-US" sz="1700" dirty="0"/>
              <a:t>University of Colorado Boulder</a:t>
            </a:r>
          </a:p>
        </p:txBody>
      </p:sp>
      <p:pic>
        <p:nvPicPr>
          <p:cNvPr id="1026" name="Picture 2" descr="Colorado Buffaloes - Wikipedia">
            <a:extLst>
              <a:ext uri="{FF2B5EF4-FFF2-40B4-BE49-F238E27FC236}">
                <a16:creationId xmlns:a16="http://schemas.microsoft.com/office/drawing/2014/main" id="{39B7FBCD-30EF-FFE4-0B91-58C2A21A94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5546" y="743024"/>
            <a:ext cx="3474758" cy="25596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07818D9-5961-D727-BED4-1E7C913B2104}"/>
              </a:ext>
            </a:extLst>
          </p:cNvPr>
          <p:cNvGrpSpPr/>
          <p:nvPr/>
        </p:nvGrpSpPr>
        <p:grpSpPr>
          <a:xfrm>
            <a:off x="3922673" y="3627344"/>
            <a:ext cx="5176417" cy="2743254"/>
            <a:chOff x="3962101" y="3541883"/>
            <a:chExt cx="5176417" cy="2743254"/>
          </a:xfrm>
        </p:grpSpPr>
        <p:pic>
          <p:nvPicPr>
            <p:cNvPr id="3" name="Picture 2" descr="A silhouette of a person with a brain in the background&#10;&#10;Description automatically generated">
              <a:extLst>
                <a:ext uri="{FF2B5EF4-FFF2-40B4-BE49-F238E27FC236}">
                  <a16:creationId xmlns:a16="http://schemas.microsoft.com/office/drawing/2014/main" id="{4D31ADCB-7587-08F9-424C-FB9FC98C2EA3}"/>
                </a:ext>
              </a:extLst>
            </p:cNvPr>
            <p:cNvPicPr>
              <a:picLocks noChangeAspect="1"/>
            </p:cNvPicPr>
            <p:nvPr/>
          </p:nvPicPr>
          <p:blipFill>
            <a:blip r:embed="rId4"/>
            <a:stretch>
              <a:fillRect/>
            </a:stretch>
          </p:blipFill>
          <p:spPr>
            <a:xfrm>
              <a:off x="3989275" y="3546746"/>
              <a:ext cx="5065233" cy="2738391"/>
            </a:xfrm>
            <a:prstGeom prst="rect">
              <a:avLst/>
            </a:prstGeom>
          </p:spPr>
        </p:pic>
        <p:sp>
          <p:nvSpPr>
            <p:cNvPr id="4" name="TextBox 3">
              <a:extLst>
                <a:ext uri="{FF2B5EF4-FFF2-40B4-BE49-F238E27FC236}">
                  <a16:creationId xmlns:a16="http://schemas.microsoft.com/office/drawing/2014/main" id="{3D387E3F-2942-E7EA-57C0-80CD907D966B}"/>
                </a:ext>
              </a:extLst>
            </p:cNvPr>
            <p:cNvSpPr txBox="1"/>
            <p:nvPr/>
          </p:nvSpPr>
          <p:spPr>
            <a:xfrm>
              <a:off x="3962101" y="3541883"/>
              <a:ext cx="5176417" cy="338554"/>
            </a:xfrm>
            <a:prstGeom prst="rect">
              <a:avLst/>
            </a:prstGeom>
            <a:noFill/>
          </p:spPr>
          <p:txBody>
            <a:bodyPr wrap="none" rtlCol="0">
              <a:spAutoFit/>
            </a:bodyPr>
            <a:lstStyle/>
            <a:p>
              <a:r>
                <a:rPr lang="en-US" sz="1600" dirty="0"/>
                <a:t>Cognitive Experiments, Models, and Neuroscience Lab</a:t>
              </a:r>
            </a:p>
          </p:txBody>
        </p:sp>
      </p:grpSp>
      <p:sp>
        <p:nvSpPr>
          <p:cNvPr id="7" name="TextBox 6">
            <a:extLst>
              <a:ext uri="{FF2B5EF4-FFF2-40B4-BE49-F238E27FC236}">
                <a16:creationId xmlns:a16="http://schemas.microsoft.com/office/drawing/2014/main" id="{89A00DC4-2804-FCF7-351E-F19EFC43F265}"/>
              </a:ext>
            </a:extLst>
          </p:cNvPr>
          <p:cNvSpPr txBox="1"/>
          <p:nvPr/>
        </p:nvSpPr>
        <p:spPr>
          <a:xfrm>
            <a:off x="7552820" y="6475799"/>
            <a:ext cx="1462260" cy="276999"/>
          </a:xfrm>
          <a:prstGeom prst="rect">
            <a:avLst/>
          </a:prstGeom>
          <a:noFill/>
        </p:spPr>
        <p:txBody>
          <a:bodyPr wrap="none" rtlCol="0">
            <a:spAutoFit/>
          </a:bodyPr>
          <a:lstStyle/>
          <a:p>
            <a:r>
              <a:rPr lang="nb-NO" sz="1200" dirty="0">
                <a:solidFill>
                  <a:schemeClr val="bg1"/>
                </a:solidFill>
              </a:rPr>
              <a:t>Huber (2024) </a:t>
            </a:r>
            <a:r>
              <a:rPr lang="nb-NO" sz="1200" i="1" dirty="0">
                <a:solidFill>
                  <a:schemeClr val="bg1"/>
                </a:solidFill>
              </a:rPr>
              <a:t>eLife</a:t>
            </a:r>
            <a:endParaRPr lang="en-US" sz="1200" i="1" dirty="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3D2C-171D-A2B4-413C-0A0487DD5172}"/>
              </a:ext>
            </a:extLst>
          </p:cNvPr>
          <p:cNvSpPr>
            <a:spLocks noGrp="1"/>
          </p:cNvSpPr>
          <p:nvPr>
            <p:ph type="title"/>
          </p:nvPr>
        </p:nvSpPr>
        <p:spPr>
          <a:xfrm>
            <a:off x="457200" y="230163"/>
            <a:ext cx="8229600" cy="1143000"/>
          </a:xfrm>
        </p:spPr>
        <p:txBody>
          <a:bodyPr/>
          <a:lstStyle/>
          <a:p>
            <a:r>
              <a:rPr lang="en-US" dirty="0"/>
              <a:t>Memory Retrieval and Distance</a:t>
            </a:r>
          </a:p>
        </p:txBody>
      </p:sp>
      <p:pic>
        <p:nvPicPr>
          <p:cNvPr id="4" name="Picture 3">
            <a:extLst>
              <a:ext uri="{FF2B5EF4-FFF2-40B4-BE49-F238E27FC236}">
                <a16:creationId xmlns:a16="http://schemas.microsoft.com/office/drawing/2014/main" id="{959074D5-CDE6-FAE7-2669-1C9DA810A089}"/>
              </a:ext>
            </a:extLst>
          </p:cNvPr>
          <p:cNvPicPr>
            <a:picLocks noChangeAspect="1"/>
          </p:cNvPicPr>
          <p:nvPr/>
        </p:nvPicPr>
        <p:blipFill>
          <a:blip r:embed="rId2"/>
          <a:stretch>
            <a:fillRect/>
          </a:stretch>
        </p:blipFill>
        <p:spPr>
          <a:xfrm>
            <a:off x="1326389" y="4543946"/>
            <a:ext cx="2385086" cy="1073280"/>
          </a:xfrm>
          <a:prstGeom prst="rect">
            <a:avLst/>
          </a:prstGeom>
        </p:spPr>
      </p:pic>
      <p:cxnSp>
        <p:nvCxnSpPr>
          <p:cNvPr id="5" name="Straight Connector 4">
            <a:extLst>
              <a:ext uri="{FF2B5EF4-FFF2-40B4-BE49-F238E27FC236}">
                <a16:creationId xmlns:a16="http://schemas.microsoft.com/office/drawing/2014/main" id="{2C81C22B-8DD8-3E67-37EF-D966F6186819}"/>
              </a:ext>
            </a:extLst>
          </p:cNvPr>
          <p:cNvCxnSpPr>
            <a:cxnSpLocks/>
          </p:cNvCxnSpPr>
          <p:nvPr/>
        </p:nvCxnSpPr>
        <p:spPr>
          <a:xfrm>
            <a:off x="2552527" y="2450802"/>
            <a:ext cx="0" cy="1770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6B6790-77C3-6BFC-A699-D9FF78F2E9EC}"/>
              </a:ext>
            </a:extLst>
          </p:cNvPr>
          <p:cNvCxnSpPr>
            <a:cxnSpLocks/>
          </p:cNvCxnSpPr>
          <p:nvPr/>
        </p:nvCxnSpPr>
        <p:spPr>
          <a:xfrm>
            <a:off x="1652303" y="2450802"/>
            <a:ext cx="0" cy="177032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DC9B0789-BA64-C10D-25D2-6C0E83D7CD49}"/>
              </a:ext>
            </a:extLst>
          </p:cNvPr>
          <p:cNvCxnSpPr>
            <a:cxnSpLocks/>
          </p:cNvCxnSpPr>
          <p:nvPr/>
        </p:nvCxnSpPr>
        <p:spPr>
          <a:xfrm>
            <a:off x="3445661" y="2450802"/>
            <a:ext cx="0" cy="1770321"/>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BDF9E6E0-2D98-F679-D0FF-F3AD11D0EA75}"/>
              </a:ext>
            </a:extLst>
          </p:cNvPr>
          <p:cNvGrpSpPr/>
          <p:nvPr/>
        </p:nvGrpSpPr>
        <p:grpSpPr>
          <a:xfrm rot="5400000">
            <a:off x="1623174" y="2451688"/>
            <a:ext cx="1793358" cy="1770321"/>
            <a:chOff x="5663609" y="1658679"/>
            <a:chExt cx="1793358" cy="1770321"/>
          </a:xfrm>
        </p:grpSpPr>
        <p:cxnSp>
          <p:nvCxnSpPr>
            <p:cNvPr id="9" name="Straight Connector 8">
              <a:extLst>
                <a:ext uri="{FF2B5EF4-FFF2-40B4-BE49-F238E27FC236}">
                  <a16:creationId xmlns:a16="http://schemas.microsoft.com/office/drawing/2014/main" id="{981EA182-49C3-B5FF-25AD-3B7F8575B9DE}"/>
                </a:ext>
              </a:extLst>
            </p:cNvPr>
            <p:cNvCxnSpPr>
              <a:cxnSpLocks/>
            </p:cNvCxnSpPr>
            <p:nvPr/>
          </p:nvCxnSpPr>
          <p:spPr>
            <a:xfrm>
              <a:off x="6563833" y="1658679"/>
              <a:ext cx="0" cy="1770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BB367D4-8FA9-52B4-0515-53330BB40519}"/>
                </a:ext>
              </a:extLst>
            </p:cNvPr>
            <p:cNvCxnSpPr>
              <a:cxnSpLocks/>
            </p:cNvCxnSpPr>
            <p:nvPr/>
          </p:nvCxnSpPr>
          <p:spPr>
            <a:xfrm>
              <a:off x="5663609" y="1658679"/>
              <a:ext cx="0" cy="177032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6E3C845-977A-47B7-80B3-AFC9669BF830}"/>
                </a:ext>
              </a:extLst>
            </p:cNvPr>
            <p:cNvCxnSpPr>
              <a:cxnSpLocks/>
            </p:cNvCxnSpPr>
            <p:nvPr/>
          </p:nvCxnSpPr>
          <p:spPr>
            <a:xfrm>
              <a:off x="7456967" y="1658679"/>
              <a:ext cx="0" cy="1770321"/>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pic>
        <p:nvPicPr>
          <p:cNvPr id="12" name="Picture 11">
            <a:extLst>
              <a:ext uri="{FF2B5EF4-FFF2-40B4-BE49-F238E27FC236}">
                <a16:creationId xmlns:a16="http://schemas.microsoft.com/office/drawing/2014/main" id="{5AEA76B7-8072-C4F8-E180-F8F274877D0E}"/>
              </a:ext>
            </a:extLst>
          </p:cNvPr>
          <p:cNvPicPr>
            <a:picLocks noChangeAspect="1"/>
          </p:cNvPicPr>
          <p:nvPr/>
        </p:nvPicPr>
        <p:blipFill>
          <a:blip r:embed="rId2"/>
          <a:stretch>
            <a:fillRect/>
          </a:stretch>
        </p:blipFill>
        <p:spPr>
          <a:xfrm rot="5400000">
            <a:off x="-159751" y="2749590"/>
            <a:ext cx="2385086" cy="1073280"/>
          </a:xfrm>
          <a:prstGeom prst="rect">
            <a:avLst/>
          </a:prstGeom>
        </p:spPr>
      </p:pic>
      <p:sp>
        <p:nvSpPr>
          <p:cNvPr id="13" name="Rectangle 12">
            <a:extLst>
              <a:ext uri="{FF2B5EF4-FFF2-40B4-BE49-F238E27FC236}">
                <a16:creationId xmlns:a16="http://schemas.microsoft.com/office/drawing/2014/main" id="{8AC26895-7F61-ABDF-B72C-A216C84351B1}"/>
              </a:ext>
            </a:extLst>
          </p:cNvPr>
          <p:cNvSpPr/>
          <p:nvPr/>
        </p:nvSpPr>
        <p:spPr>
          <a:xfrm>
            <a:off x="1653096" y="2463204"/>
            <a:ext cx="1792563" cy="1757919"/>
          </a:xfrm>
          <a:prstGeom prst="rect">
            <a:avLst/>
          </a:prstGeom>
          <a:solidFill>
            <a:schemeClr val="tx1">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A6ECA64-C1B7-55DE-3E14-C9C09863B57B}"/>
              </a:ext>
            </a:extLst>
          </p:cNvPr>
          <p:cNvSpPr txBox="1"/>
          <p:nvPr/>
        </p:nvSpPr>
        <p:spPr>
          <a:xfrm>
            <a:off x="2388860" y="4217583"/>
            <a:ext cx="327334" cy="400110"/>
          </a:xfrm>
          <a:prstGeom prst="rect">
            <a:avLst/>
          </a:prstGeom>
          <a:noFill/>
        </p:spPr>
        <p:txBody>
          <a:bodyPr wrap="none" rtlCol="0">
            <a:spAutoFit/>
          </a:bodyPr>
          <a:lstStyle/>
          <a:p>
            <a:r>
              <a:rPr lang="en-US" sz="2000" b="1" dirty="0"/>
              <a:t>0</a:t>
            </a:r>
          </a:p>
        </p:txBody>
      </p:sp>
      <p:sp>
        <p:nvSpPr>
          <p:cNvPr id="15" name="TextBox 14">
            <a:extLst>
              <a:ext uri="{FF2B5EF4-FFF2-40B4-BE49-F238E27FC236}">
                <a16:creationId xmlns:a16="http://schemas.microsoft.com/office/drawing/2014/main" id="{0C79B5A7-E39F-2470-8A6B-6861C3DED6D7}"/>
              </a:ext>
            </a:extLst>
          </p:cNvPr>
          <p:cNvSpPr txBox="1"/>
          <p:nvPr/>
        </p:nvSpPr>
        <p:spPr>
          <a:xfrm>
            <a:off x="3162761" y="4217583"/>
            <a:ext cx="476412" cy="400110"/>
          </a:xfrm>
          <a:prstGeom prst="rect">
            <a:avLst/>
          </a:prstGeom>
          <a:noFill/>
        </p:spPr>
        <p:txBody>
          <a:bodyPr wrap="none" rtlCol="0">
            <a:spAutoFit/>
          </a:bodyPr>
          <a:lstStyle/>
          <a:p>
            <a:r>
              <a:rPr lang="en-US" sz="2000" b="1" dirty="0"/>
              <a:t>+1</a:t>
            </a:r>
          </a:p>
        </p:txBody>
      </p:sp>
      <p:sp>
        <p:nvSpPr>
          <p:cNvPr id="16" name="TextBox 15">
            <a:extLst>
              <a:ext uri="{FF2B5EF4-FFF2-40B4-BE49-F238E27FC236}">
                <a16:creationId xmlns:a16="http://schemas.microsoft.com/office/drawing/2014/main" id="{D665A533-B3E0-6F71-0E6C-07F3A0C38777}"/>
              </a:ext>
            </a:extLst>
          </p:cNvPr>
          <p:cNvSpPr txBox="1"/>
          <p:nvPr/>
        </p:nvSpPr>
        <p:spPr>
          <a:xfrm>
            <a:off x="1434880" y="4217583"/>
            <a:ext cx="412292" cy="400110"/>
          </a:xfrm>
          <a:prstGeom prst="rect">
            <a:avLst/>
          </a:prstGeom>
          <a:noFill/>
        </p:spPr>
        <p:txBody>
          <a:bodyPr wrap="none" rtlCol="0">
            <a:spAutoFit/>
          </a:bodyPr>
          <a:lstStyle/>
          <a:p>
            <a:r>
              <a:rPr lang="en-US" sz="2000" b="1" dirty="0"/>
              <a:t>-1</a:t>
            </a:r>
          </a:p>
        </p:txBody>
      </p:sp>
      <p:sp>
        <p:nvSpPr>
          <p:cNvPr id="17" name="Oval 16">
            <a:extLst>
              <a:ext uri="{FF2B5EF4-FFF2-40B4-BE49-F238E27FC236}">
                <a16:creationId xmlns:a16="http://schemas.microsoft.com/office/drawing/2014/main" id="{CC601CA9-7210-10E5-4176-7E941739CE65}"/>
              </a:ext>
            </a:extLst>
          </p:cNvPr>
          <p:cNvSpPr/>
          <p:nvPr/>
        </p:nvSpPr>
        <p:spPr>
          <a:xfrm>
            <a:off x="2633694" y="3510777"/>
            <a:ext cx="91440" cy="9144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E766E49-2477-CE28-742D-5D89B9B9AC16}"/>
              </a:ext>
            </a:extLst>
          </p:cNvPr>
          <p:cNvCxnSpPr>
            <a:cxnSpLocks/>
          </p:cNvCxnSpPr>
          <p:nvPr/>
        </p:nvCxnSpPr>
        <p:spPr>
          <a:xfrm>
            <a:off x="2679414" y="3584517"/>
            <a:ext cx="0" cy="191519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191E3B-769B-A807-72FE-50654F2371EF}"/>
              </a:ext>
            </a:extLst>
          </p:cNvPr>
          <p:cNvSpPr txBox="1"/>
          <p:nvPr/>
        </p:nvSpPr>
        <p:spPr>
          <a:xfrm>
            <a:off x="2612492" y="4520313"/>
            <a:ext cx="176330"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r</a:t>
            </a:r>
            <a:r>
              <a:rPr lang="en-US" i="1" baseline="-25000" dirty="0">
                <a:latin typeface="Cambria" panose="02040503050406030204" pitchFamily="18" charset="0"/>
                <a:ea typeface="Cambria" panose="02040503050406030204" pitchFamily="18" charset="0"/>
              </a:rPr>
              <a:t>2</a:t>
            </a:r>
            <a:endParaRPr lang="en-US" i="1" dirty="0">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91E23123-E9F0-066A-BB83-B44CB4098621}"/>
              </a:ext>
            </a:extLst>
          </p:cNvPr>
          <p:cNvSpPr txBox="1"/>
          <p:nvPr/>
        </p:nvSpPr>
        <p:spPr>
          <a:xfrm>
            <a:off x="2612855" y="4960494"/>
            <a:ext cx="181140"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r</a:t>
            </a:r>
            <a:r>
              <a:rPr lang="en-US" i="1" baseline="-25000" dirty="0">
                <a:latin typeface="Cambria" panose="02040503050406030204" pitchFamily="18" charset="0"/>
                <a:ea typeface="Cambria" panose="02040503050406030204" pitchFamily="18" charset="0"/>
              </a:rPr>
              <a:t>3</a:t>
            </a:r>
            <a:endParaRPr lang="en-US" i="1" dirty="0">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507E131D-BC4C-39AB-DA48-E1BE0817C4EF}"/>
              </a:ext>
            </a:extLst>
          </p:cNvPr>
          <p:cNvSpPr txBox="1"/>
          <p:nvPr/>
        </p:nvSpPr>
        <p:spPr>
          <a:xfrm>
            <a:off x="2612855" y="5233059"/>
            <a:ext cx="181140"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r</a:t>
            </a:r>
            <a:r>
              <a:rPr lang="en-US" i="1" baseline="-25000" dirty="0">
                <a:latin typeface="Cambria" panose="02040503050406030204" pitchFamily="18" charset="0"/>
                <a:ea typeface="Cambria" panose="02040503050406030204" pitchFamily="18" charset="0"/>
              </a:rPr>
              <a:t>1</a:t>
            </a:r>
            <a:endParaRPr lang="en-US" i="1" dirty="0">
              <a:latin typeface="Cambria" panose="02040503050406030204" pitchFamily="18" charset="0"/>
              <a:ea typeface="Cambria" panose="02040503050406030204" pitchFamily="18" charset="0"/>
            </a:endParaRPr>
          </a:p>
        </p:txBody>
      </p:sp>
      <p:cxnSp>
        <p:nvCxnSpPr>
          <p:cNvPr id="22" name="Straight Connector 21">
            <a:extLst>
              <a:ext uri="{FF2B5EF4-FFF2-40B4-BE49-F238E27FC236}">
                <a16:creationId xmlns:a16="http://schemas.microsoft.com/office/drawing/2014/main" id="{B2BD7DFE-0227-E2D7-9C97-195A2C58BB57}"/>
              </a:ext>
            </a:extLst>
          </p:cNvPr>
          <p:cNvCxnSpPr>
            <a:cxnSpLocks/>
          </p:cNvCxnSpPr>
          <p:nvPr/>
        </p:nvCxnSpPr>
        <p:spPr>
          <a:xfrm flipH="1">
            <a:off x="604472" y="3551956"/>
            <a:ext cx="2020491" cy="1339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A0579B3-5CD2-56DC-F155-6EDADF454355}"/>
              </a:ext>
            </a:extLst>
          </p:cNvPr>
          <p:cNvSpPr/>
          <p:nvPr/>
        </p:nvSpPr>
        <p:spPr>
          <a:xfrm>
            <a:off x="2279525" y="3128831"/>
            <a:ext cx="91440" cy="9144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34805126-19DB-FAE5-E376-6AE9764B485B}"/>
              </a:ext>
            </a:extLst>
          </p:cNvPr>
          <p:cNvCxnSpPr>
            <a:cxnSpLocks/>
          </p:cNvCxnSpPr>
          <p:nvPr/>
        </p:nvCxnSpPr>
        <p:spPr>
          <a:xfrm flipH="1">
            <a:off x="2325245" y="3203647"/>
            <a:ext cx="336" cy="2306411"/>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2FAECE3-4674-7265-D29F-2027768BD7CA}"/>
              </a:ext>
            </a:extLst>
          </p:cNvPr>
          <p:cNvCxnSpPr>
            <a:cxnSpLocks/>
          </p:cNvCxnSpPr>
          <p:nvPr/>
        </p:nvCxnSpPr>
        <p:spPr>
          <a:xfrm flipH="1">
            <a:off x="604472" y="3165098"/>
            <a:ext cx="1692479" cy="13391"/>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E8110FF-B55F-B023-4725-DB2F6EF2301C}"/>
              </a:ext>
            </a:extLst>
          </p:cNvPr>
          <p:cNvCxnSpPr>
            <a:cxnSpLocks/>
          </p:cNvCxnSpPr>
          <p:nvPr/>
        </p:nvCxnSpPr>
        <p:spPr>
          <a:xfrm>
            <a:off x="2421110" y="3117035"/>
            <a:ext cx="354169" cy="3819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5F300841-FC82-66BC-715D-3D605F85C2F6}"/>
              </a:ext>
            </a:extLst>
          </p:cNvPr>
          <p:cNvSpPr txBox="1"/>
          <p:nvPr/>
        </p:nvSpPr>
        <p:spPr>
          <a:xfrm>
            <a:off x="2722940" y="3385821"/>
            <a:ext cx="712054" cy="461665"/>
          </a:xfrm>
          <a:prstGeom prst="rect">
            <a:avLst/>
          </a:prstGeom>
          <a:noFill/>
        </p:spPr>
        <p:txBody>
          <a:bodyPr wrap="none" rtlCol="0">
            <a:spAutoFit/>
          </a:bodyPr>
          <a:lstStyle/>
          <a:p>
            <a:pPr algn="ctr"/>
            <a:r>
              <a:rPr lang="en-US" sz="1200" dirty="0"/>
              <a:t>current</a:t>
            </a:r>
          </a:p>
          <a:p>
            <a:pPr algn="ctr"/>
            <a:r>
              <a:rPr lang="en-US" sz="1200" dirty="0"/>
              <a:t>position</a:t>
            </a:r>
          </a:p>
        </p:txBody>
      </p:sp>
      <p:sp>
        <p:nvSpPr>
          <p:cNvPr id="28" name="TextBox 27">
            <a:extLst>
              <a:ext uri="{FF2B5EF4-FFF2-40B4-BE49-F238E27FC236}">
                <a16:creationId xmlns:a16="http://schemas.microsoft.com/office/drawing/2014/main" id="{37FF292E-73AD-2073-648D-C46074180D0B}"/>
              </a:ext>
            </a:extLst>
          </p:cNvPr>
          <p:cNvSpPr txBox="1"/>
          <p:nvPr/>
        </p:nvSpPr>
        <p:spPr>
          <a:xfrm>
            <a:off x="1755999" y="2657392"/>
            <a:ext cx="739305" cy="461665"/>
          </a:xfrm>
          <a:prstGeom prst="rect">
            <a:avLst/>
          </a:prstGeom>
          <a:noFill/>
        </p:spPr>
        <p:txBody>
          <a:bodyPr wrap="none" rtlCol="0">
            <a:spAutoFit/>
          </a:bodyPr>
          <a:lstStyle/>
          <a:p>
            <a:pPr algn="ctr"/>
            <a:r>
              <a:rPr lang="en-US" sz="1200" dirty="0"/>
              <a:t>memory</a:t>
            </a:r>
          </a:p>
          <a:p>
            <a:pPr algn="ctr"/>
            <a:r>
              <a:rPr lang="en-US" sz="1200" dirty="0"/>
              <a:t>position</a:t>
            </a:r>
          </a:p>
        </p:txBody>
      </p:sp>
      <p:sp>
        <p:nvSpPr>
          <p:cNvPr id="29" name="TextBox 28">
            <a:extLst>
              <a:ext uri="{FF2B5EF4-FFF2-40B4-BE49-F238E27FC236}">
                <a16:creationId xmlns:a16="http://schemas.microsoft.com/office/drawing/2014/main" id="{879C6C41-F142-1CB2-6AAE-A7C2571680DF}"/>
              </a:ext>
            </a:extLst>
          </p:cNvPr>
          <p:cNvSpPr txBox="1"/>
          <p:nvPr/>
        </p:nvSpPr>
        <p:spPr>
          <a:xfrm>
            <a:off x="2514175" y="3033684"/>
            <a:ext cx="755335" cy="276999"/>
          </a:xfrm>
          <a:prstGeom prst="rect">
            <a:avLst/>
          </a:prstGeom>
          <a:noFill/>
        </p:spPr>
        <p:txBody>
          <a:bodyPr wrap="none" rtlCol="0">
            <a:spAutoFit/>
          </a:bodyPr>
          <a:lstStyle/>
          <a:p>
            <a:pPr algn="ctr"/>
            <a:r>
              <a:rPr lang="en-US" sz="1200" dirty="0"/>
              <a:t>distance</a:t>
            </a:r>
          </a:p>
        </p:txBody>
      </p:sp>
      <p:sp>
        <p:nvSpPr>
          <p:cNvPr id="30" name="TextBox 29">
            <a:extLst>
              <a:ext uri="{FF2B5EF4-FFF2-40B4-BE49-F238E27FC236}">
                <a16:creationId xmlns:a16="http://schemas.microsoft.com/office/drawing/2014/main" id="{C0820F52-58EB-0B24-FE64-A517FEB9B361}"/>
              </a:ext>
            </a:extLst>
          </p:cNvPr>
          <p:cNvSpPr txBox="1"/>
          <p:nvPr/>
        </p:nvSpPr>
        <p:spPr>
          <a:xfrm rot="5400000">
            <a:off x="582611" y="3446018"/>
            <a:ext cx="176330"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r</a:t>
            </a:r>
            <a:r>
              <a:rPr lang="en-US" i="1" baseline="-25000" dirty="0">
                <a:latin typeface="Cambria" panose="02040503050406030204" pitchFamily="18" charset="0"/>
                <a:ea typeface="Cambria" panose="02040503050406030204" pitchFamily="18" charset="0"/>
              </a:rPr>
              <a:t>4</a:t>
            </a:r>
            <a:endParaRPr lang="en-US" i="1" dirty="0">
              <a:latin typeface="Cambria" panose="02040503050406030204" pitchFamily="18" charset="0"/>
              <a:ea typeface="Cambria" panose="02040503050406030204" pitchFamily="18" charset="0"/>
            </a:endParaRPr>
          </a:p>
        </p:txBody>
      </p:sp>
      <p:sp>
        <p:nvSpPr>
          <p:cNvPr id="31" name="TextBox 30">
            <a:extLst>
              <a:ext uri="{FF2B5EF4-FFF2-40B4-BE49-F238E27FC236}">
                <a16:creationId xmlns:a16="http://schemas.microsoft.com/office/drawing/2014/main" id="{20253D74-C741-2E2A-345E-3AD4A89364B1}"/>
              </a:ext>
            </a:extLst>
          </p:cNvPr>
          <p:cNvSpPr txBox="1"/>
          <p:nvPr/>
        </p:nvSpPr>
        <p:spPr>
          <a:xfrm rot="5400000">
            <a:off x="1299594" y="3441596"/>
            <a:ext cx="176330"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r</a:t>
            </a:r>
            <a:r>
              <a:rPr lang="en-US" i="1" baseline="-25000" dirty="0">
                <a:latin typeface="Cambria" panose="02040503050406030204" pitchFamily="18" charset="0"/>
                <a:ea typeface="Cambria" panose="02040503050406030204" pitchFamily="18" charset="0"/>
              </a:rPr>
              <a:t>5</a:t>
            </a:r>
            <a:endParaRPr lang="en-US" i="1" dirty="0">
              <a:latin typeface="Cambria" panose="02040503050406030204" pitchFamily="18" charset="0"/>
              <a:ea typeface="Cambria" panose="02040503050406030204" pitchFamily="18" charset="0"/>
            </a:endParaRPr>
          </a:p>
        </p:txBody>
      </p:sp>
      <p:sp>
        <p:nvSpPr>
          <p:cNvPr id="32" name="TextBox 31">
            <a:extLst>
              <a:ext uri="{FF2B5EF4-FFF2-40B4-BE49-F238E27FC236}">
                <a16:creationId xmlns:a16="http://schemas.microsoft.com/office/drawing/2014/main" id="{6890DB6E-97C5-CBB1-7620-885F5B97FE3A}"/>
              </a:ext>
            </a:extLst>
          </p:cNvPr>
          <p:cNvSpPr txBox="1"/>
          <p:nvPr/>
        </p:nvSpPr>
        <p:spPr>
          <a:xfrm rot="5400000">
            <a:off x="1086536" y="3441434"/>
            <a:ext cx="176330"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r</a:t>
            </a:r>
            <a:r>
              <a:rPr lang="en-US" i="1" baseline="-25000" dirty="0">
                <a:latin typeface="Cambria" panose="02040503050406030204" pitchFamily="18" charset="0"/>
                <a:ea typeface="Cambria" panose="02040503050406030204" pitchFamily="18" charset="0"/>
              </a:rPr>
              <a:t>6</a:t>
            </a:r>
            <a:endParaRPr lang="en-US" i="1" dirty="0">
              <a:latin typeface="Cambria" panose="02040503050406030204" pitchFamily="18" charset="0"/>
              <a:ea typeface="Cambria" panose="02040503050406030204" pitchFamily="18" charset="0"/>
            </a:endParaRPr>
          </a:p>
        </p:txBody>
      </p:sp>
      <p:sp>
        <p:nvSpPr>
          <p:cNvPr id="33" name="TextBox 32">
            <a:extLst>
              <a:ext uri="{FF2B5EF4-FFF2-40B4-BE49-F238E27FC236}">
                <a16:creationId xmlns:a16="http://schemas.microsoft.com/office/drawing/2014/main" id="{DB3EAD09-CDDC-35C0-4ACF-0267F38B7613}"/>
              </a:ext>
            </a:extLst>
          </p:cNvPr>
          <p:cNvSpPr txBox="1"/>
          <p:nvPr/>
        </p:nvSpPr>
        <p:spPr>
          <a:xfrm>
            <a:off x="2201593" y="4805556"/>
            <a:ext cx="250068"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w</a:t>
            </a:r>
            <a:r>
              <a:rPr lang="en-US" i="1" baseline="-25000" dirty="0">
                <a:latin typeface="Cambria" panose="02040503050406030204" pitchFamily="18" charset="0"/>
                <a:ea typeface="Cambria" panose="02040503050406030204" pitchFamily="18" charset="0"/>
              </a:rPr>
              <a:t>1</a:t>
            </a:r>
            <a:endParaRPr lang="en-US" i="1" dirty="0">
              <a:latin typeface="Cambria" panose="02040503050406030204" pitchFamily="18" charset="0"/>
              <a:ea typeface="Cambria" panose="02040503050406030204" pitchFamily="18" charset="0"/>
            </a:endParaRPr>
          </a:p>
        </p:txBody>
      </p:sp>
      <p:sp>
        <p:nvSpPr>
          <p:cNvPr id="34" name="TextBox 33">
            <a:extLst>
              <a:ext uri="{FF2B5EF4-FFF2-40B4-BE49-F238E27FC236}">
                <a16:creationId xmlns:a16="http://schemas.microsoft.com/office/drawing/2014/main" id="{0F912AFD-FC6F-56EF-44F2-C47F068409E2}"/>
              </a:ext>
            </a:extLst>
          </p:cNvPr>
          <p:cNvSpPr txBox="1"/>
          <p:nvPr/>
        </p:nvSpPr>
        <p:spPr>
          <a:xfrm>
            <a:off x="2206183" y="4599231"/>
            <a:ext cx="250068"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w</a:t>
            </a:r>
            <a:r>
              <a:rPr lang="en-US" i="1" baseline="-25000" dirty="0">
                <a:latin typeface="Cambria" panose="02040503050406030204" pitchFamily="18" charset="0"/>
                <a:ea typeface="Cambria" panose="02040503050406030204" pitchFamily="18" charset="0"/>
              </a:rPr>
              <a:t>2</a:t>
            </a:r>
            <a:endParaRPr lang="en-US" i="1" dirty="0">
              <a:latin typeface="Cambria" panose="02040503050406030204" pitchFamily="18" charset="0"/>
              <a:ea typeface="Cambria" panose="02040503050406030204" pitchFamily="18" charset="0"/>
            </a:endParaRPr>
          </a:p>
        </p:txBody>
      </p:sp>
      <p:sp>
        <p:nvSpPr>
          <p:cNvPr id="35" name="TextBox 34">
            <a:extLst>
              <a:ext uri="{FF2B5EF4-FFF2-40B4-BE49-F238E27FC236}">
                <a16:creationId xmlns:a16="http://schemas.microsoft.com/office/drawing/2014/main" id="{B9174D9E-C766-CF9D-825C-07303AF7282E}"/>
              </a:ext>
            </a:extLst>
          </p:cNvPr>
          <p:cNvSpPr txBox="1"/>
          <p:nvPr/>
        </p:nvSpPr>
        <p:spPr>
          <a:xfrm>
            <a:off x="2206183" y="5280828"/>
            <a:ext cx="250068"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w</a:t>
            </a:r>
            <a:r>
              <a:rPr lang="en-US" i="1" baseline="-25000" dirty="0">
                <a:latin typeface="Cambria" panose="02040503050406030204" pitchFamily="18" charset="0"/>
                <a:ea typeface="Cambria" panose="02040503050406030204" pitchFamily="18" charset="0"/>
              </a:rPr>
              <a:t>3</a:t>
            </a:r>
            <a:endParaRPr lang="en-US" i="1" dirty="0">
              <a:latin typeface="Cambria" panose="02040503050406030204" pitchFamily="18" charset="0"/>
              <a:ea typeface="Cambria" panose="02040503050406030204" pitchFamily="18" charset="0"/>
            </a:endParaRPr>
          </a:p>
        </p:txBody>
      </p:sp>
      <p:sp>
        <p:nvSpPr>
          <p:cNvPr id="36" name="TextBox 35">
            <a:extLst>
              <a:ext uri="{FF2B5EF4-FFF2-40B4-BE49-F238E27FC236}">
                <a16:creationId xmlns:a16="http://schemas.microsoft.com/office/drawing/2014/main" id="{832A762C-F690-7334-EAEA-6D5FE7E27AD8}"/>
              </a:ext>
            </a:extLst>
          </p:cNvPr>
          <p:cNvSpPr txBox="1"/>
          <p:nvPr/>
        </p:nvSpPr>
        <p:spPr>
          <a:xfrm rot="5400000">
            <a:off x="1280071" y="3039989"/>
            <a:ext cx="251672"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w</a:t>
            </a:r>
            <a:r>
              <a:rPr lang="en-US" i="1" baseline="-25000" dirty="0">
                <a:latin typeface="Cambria" panose="02040503050406030204" pitchFamily="18" charset="0"/>
                <a:ea typeface="Cambria" panose="02040503050406030204" pitchFamily="18" charset="0"/>
              </a:rPr>
              <a:t>5</a:t>
            </a:r>
            <a:endParaRPr lang="en-US" i="1" dirty="0">
              <a:latin typeface="Cambria" panose="02040503050406030204" pitchFamily="18" charset="0"/>
              <a:ea typeface="Cambria" panose="02040503050406030204" pitchFamily="18" charset="0"/>
            </a:endParaRPr>
          </a:p>
        </p:txBody>
      </p:sp>
      <p:sp>
        <p:nvSpPr>
          <p:cNvPr id="37" name="TextBox 36">
            <a:extLst>
              <a:ext uri="{FF2B5EF4-FFF2-40B4-BE49-F238E27FC236}">
                <a16:creationId xmlns:a16="http://schemas.microsoft.com/office/drawing/2014/main" id="{D2F9F7EA-79E9-096C-23A4-3C70B67A16EB}"/>
              </a:ext>
            </a:extLst>
          </p:cNvPr>
          <p:cNvSpPr txBox="1"/>
          <p:nvPr/>
        </p:nvSpPr>
        <p:spPr>
          <a:xfrm rot="5400000">
            <a:off x="900150" y="3039989"/>
            <a:ext cx="251672"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w</a:t>
            </a:r>
            <a:r>
              <a:rPr lang="en-US" i="1" baseline="-25000" dirty="0">
                <a:latin typeface="Cambria" panose="02040503050406030204" pitchFamily="18" charset="0"/>
                <a:ea typeface="Cambria" panose="02040503050406030204" pitchFamily="18" charset="0"/>
              </a:rPr>
              <a:t>4</a:t>
            </a:r>
            <a:endParaRPr lang="en-US" i="1" dirty="0">
              <a:latin typeface="Cambria" panose="02040503050406030204" pitchFamily="18" charset="0"/>
              <a:ea typeface="Cambria" panose="02040503050406030204" pitchFamily="18" charset="0"/>
            </a:endParaRPr>
          </a:p>
        </p:txBody>
      </p:sp>
      <p:sp>
        <p:nvSpPr>
          <p:cNvPr id="38" name="TextBox 37">
            <a:extLst>
              <a:ext uri="{FF2B5EF4-FFF2-40B4-BE49-F238E27FC236}">
                <a16:creationId xmlns:a16="http://schemas.microsoft.com/office/drawing/2014/main" id="{BEF32DAC-60E0-C253-39FF-2B1A928A15D6}"/>
              </a:ext>
            </a:extLst>
          </p:cNvPr>
          <p:cNvSpPr txBox="1"/>
          <p:nvPr/>
        </p:nvSpPr>
        <p:spPr>
          <a:xfrm rot="5400000">
            <a:off x="563088" y="3046348"/>
            <a:ext cx="251672" cy="276999"/>
          </a:xfrm>
          <a:prstGeom prst="rect">
            <a:avLst/>
          </a:prstGeom>
          <a:solidFill>
            <a:schemeClr val="bg1">
              <a:alpha val="50000"/>
            </a:schemeClr>
          </a:solidFill>
        </p:spPr>
        <p:txBody>
          <a:bodyPr wrap="none" lIns="0" tIns="0" rIns="0" bIns="0" rtlCol="0">
            <a:spAutoFit/>
          </a:bodyPr>
          <a:lstStyle/>
          <a:p>
            <a:r>
              <a:rPr lang="en-US" i="1" dirty="0">
                <a:latin typeface="Cambria" panose="02040503050406030204" pitchFamily="18" charset="0"/>
                <a:ea typeface="Cambria" panose="02040503050406030204" pitchFamily="18" charset="0"/>
              </a:rPr>
              <a:t>w</a:t>
            </a:r>
            <a:r>
              <a:rPr lang="en-US" i="1" baseline="-25000" dirty="0">
                <a:latin typeface="Cambria" panose="02040503050406030204" pitchFamily="18" charset="0"/>
                <a:ea typeface="Cambria" panose="02040503050406030204" pitchFamily="18" charset="0"/>
              </a:rPr>
              <a:t>6</a:t>
            </a:r>
            <a:endParaRPr lang="en-US" i="1" dirty="0">
              <a:latin typeface="Cambria" panose="02040503050406030204" pitchFamily="18" charset="0"/>
              <a:ea typeface="Cambria" panose="02040503050406030204" pitchFamily="18" charset="0"/>
            </a:endParaRPr>
          </a:p>
        </p:txBody>
      </p:sp>
      <p:sp>
        <p:nvSpPr>
          <p:cNvPr id="40" name="TextBox 39">
            <a:extLst>
              <a:ext uri="{FF2B5EF4-FFF2-40B4-BE49-F238E27FC236}">
                <a16:creationId xmlns:a16="http://schemas.microsoft.com/office/drawing/2014/main" id="{384A2209-29AE-915C-0557-DF7B95D8E44D}"/>
              </a:ext>
            </a:extLst>
          </p:cNvPr>
          <p:cNvSpPr txBox="1"/>
          <p:nvPr/>
        </p:nvSpPr>
        <p:spPr>
          <a:xfrm>
            <a:off x="1555696" y="5012502"/>
            <a:ext cx="365806" cy="461665"/>
          </a:xfrm>
          <a:prstGeom prst="rect">
            <a:avLst/>
          </a:prstGeom>
          <a:noFill/>
        </p:spPr>
        <p:txBody>
          <a:bodyPr wrap="none" rtlCol="0">
            <a:spAutoFit/>
          </a:bodyPr>
          <a:lstStyle/>
          <a:p>
            <a:r>
              <a:rPr lang="en-US" sz="2400" b="1" i="1" dirty="0">
                <a:latin typeface="Cambria" panose="02040503050406030204" pitchFamily="18" charset="0"/>
                <a:ea typeface="Cambria" panose="02040503050406030204" pitchFamily="18" charset="0"/>
              </a:rPr>
              <a:t>X</a:t>
            </a:r>
          </a:p>
        </p:txBody>
      </p:sp>
      <p:sp>
        <p:nvSpPr>
          <p:cNvPr id="41" name="TextBox 40">
            <a:extLst>
              <a:ext uri="{FF2B5EF4-FFF2-40B4-BE49-F238E27FC236}">
                <a16:creationId xmlns:a16="http://schemas.microsoft.com/office/drawing/2014/main" id="{9B33D585-F6DC-3E18-78B6-7DE10D11B72B}"/>
              </a:ext>
            </a:extLst>
          </p:cNvPr>
          <p:cNvSpPr txBox="1"/>
          <p:nvPr/>
        </p:nvSpPr>
        <p:spPr>
          <a:xfrm rot="5400000">
            <a:off x="627975" y="2256291"/>
            <a:ext cx="362600" cy="461665"/>
          </a:xfrm>
          <a:prstGeom prst="rect">
            <a:avLst/>
          </a:prstGeom>
          <a:noFill/>
        </p:spPr>
        <p:txBody>
          <a:bodyPr wrap="none" rtlCol="0">
            <a:spAutoFit/>
          </a:bodyPr>
          <a:lstStyle/>
          <a:p>
            <a:r>
              <a:rPr lang="en-US" sz="2400" b="1" i="1" dirty="0">
                <a:latin typeface="Cambria" panose="02040503050406030204" pitchFamily="18" charset="0"/>
                <a:ea typeface="Cambria" panose="02040503050406030204" pitchFamily="18" charset="0"/>
              </a:rPr>
              <a:t>Y</a:t>
            </a:r>
          </a:p>
        </p:txBody>
      </p:sp>
      <p:grpSp>
        <p:nvGrpSpPr>
          <p:cNvPr id="55" name="Group 54">
            <a:extLst>
              <a:ext uri="{FF2B5EF4-FFF2-40B4-BE49-F238E27FC236}">
                <a16:creationId xmlns:a16="http://schemas.microsoft.com/office/drawing/2014/main" id="{C5A055F2-071F-B6D2-6926-B20EC71073F4}"/>
              </a:ext>
            </a:extLst>
          </p:cNvPr>
          <p:cNvGrpSpPr/>
          <p:nvPr/>
        </p:nvGrpSpPr>
        <p:grpSpPr>
          <a:xfrm>
            <a:off x="5249121" y="2072025"/>
            <a:ext cx="3820396" cy="2635834"/>
            <a:chOff x="5249121" y="2072025"/>
            <a:chExt cx="3820396" cy="2635834"/>
          </a:xfrm>
        </p:grpSpPr>
        <p:pic>
          <p:nvPicPr>
            <p:cNvPr id="42" name="Picture 41">
              <a:extLst>
                <a:ext uri="{FF2B5EF4-FFF2-40B4-BE49-F238E27FC236}">
                  <a16:creationId xmlns:a16="http://schemas.microsoft.com/office/drawing/2014/main" id="{ADF5BC74-BA25-4789-D86E-92D3DE95F027}"/>
                </a:ext>
              </a:extLst>
            </p:cNvPr>
            <p:cNvPicPr>
              <a:picLocks noChangeAspect="1"/>
            </p:cNvPicPr>
            <p:nvPr/>
          </p:nvPicPr>
          <p:blipFill>
            <a:blip r:embed="rId3"/>
            <a:stretch>
              <a:fillRect/>
            </a:stretch>
          </p:blipFill>
          <p:spPr>
            <a:xfrm>
              <a:off x="5249121" y="2072025"/>
              <a:ext cx="3820396" cy="2385086"/>
            </a:xfrm>
            <a:prstGeom prst="rect">
              <a:avLst/>
            </a:prstGeom>
          </p:spPr>
        </p:pic>
        <p:sp>
          <p:nvSpPr>
            <p:cNvPr id="43" name="TextBox 42">
              <a:extLst>
                <a:ext uri="{FF2B5EF4-FFF2-40B4-BE49-F238E27FC236}">
                  <a16:creationId xmlns:a16="http://schemas.microsoft.com/office/drawing/2014/main" id="{9C2FF593-AF88-FD7E-C816-2847526F4F88}"/>
                </a:ext>
              </a:extLst>
            </p:cNvPr>
            <p:cNvSpPr txBox="1"/>
            <p:nvPr/>
          </p:nvSpPr>
          <p:spPr>
            <a:xfrm rot="16200000">
              <a:off x="4963527" y="3148283"/>
              <a:ext cx="910506" cy="276999"/>
            </a:xfrm>
            <a:prstGeom prst="rect">
              <a:avLst/>
            </a:prstGeom>
            <a:noFill/>
          </p:spPr>
          <p:txBody>
            <a:bodyPr wrap="none" lIns="0" tIns="0" rIns="0" bIns="0" rtlCol="0">
              <a:spAutoFit/>
            </a:bodyPr>
            <a:lstStyle/>
            <a:p>
              <a:r>
                <a:rPr lang="pt-BR" dirty="0"/>
                <a:t>Retrieval</a:t>
              </a:r>
              <a:endParaRPr lang="en-US" dirty="0"/>
            </a:p>
          </p:txBody>
        </p:sp>
        <p:sp>
          <p:nvSpPr>
            <p:cNvPr id="44" name="TextBox 43">
              <a:extLst>
                <a:ext uri="{FF2B5EF4-FFF2-40B4-BE49-F238E27FC236}">
                  <a16:creationId xmlns:a16="http://schemas.microsoft.com/office/drawing/2014/main" id="{D22C3ECD-D139-0C10-E05E-57AA83C1FF16}"/>
                </a:ext>
              </a:extLst>
            </p:cNvPr>
            <p:cNvSpPr txBox="1"/>
            <p:nvPr/>
          </p:nvSpPr>
          <p:spPr>
            <a:xfrm>
              <a:off x="5532655" y="4233985"/>
              <a:ext cx="327334" cy="400110"/>
            </a:xfrm>
            <a:prstGeom prst="rect">
              <a:avLst/>
            </a:prstGeom>
            <a:noFill/>
          </p:spPr>
          <p:txBody>
            <a:bodyPr wrap="none" rtlCol="0">
              <a:spAutoFit/>
            </a:bodyPr>
            <a:lstStyle/>
            <a:p>
              <a:r>
                <a:rPr lang="en-US" sz="2000" b="1" dirty="0"/>
                <a:t>0</a:t>
              </a:r>
            </a:p>
          </p:txBody>
        </p:sp>
        <p:sp>
          <p:nvSpPr>
            <p:cNvPr id="45" name="TextBox 44">
              <a:extLst>
                <a:ext uri="{FF2B5EF4-FFF2-40B4-BE49-F238E27FC236}">
                  <a16:creationId xmlns:a16="http://schemas.microsoft.com/office/drawing/2014/main" id="{0DDDA417-D010-87EC-21C9-F6EFD5303949}"/>
                </a:ext>
              </a:extLst>
            </p:cNvPr>
            <p:cNvSpPr txBox="1"/>
            <p:nvPr/>
          </p:nvSpPr>
          <p:spPr>
            <a:xfrm>
              <a:off x="6607113" y="4307749"/>
              <a:ext cx="1225015" cy="400110"/>
            </a:xfrm>
            <a:prstGeom prst="rect">
              <a:avLst/>
            </a:prstGeom>
            <a:noFill/>
          </p:spPr>
          <p:txBody>
            <a:bodyPr wrap="none" rtlCol="0">
              <a:spAutoFit/>
            </a:bodyPr>
            <a:lstStyle/>
            <a:p>
              <a:pPr algn="ctr"/>
              <a:r>
                <a:rPr lang="en-US" sz="2000" b="1" dirty="0"/>
                <a:t>distance</a:t>
              </a:r>
            </a:p>
          </p:txBody>
        </p:sp>
        <p:sp>
          <p:nvSpPr>
            <p:cNvPr id="46" name="TextBox 45">
              <a:extLst>
                <a:ext uri="{FF2B5EF4-FFF2-40B4-BE49-F238E27FC236}">
                  <a16:creationId xmlns:a16="http://schemas.microsoft.com/office/drawing/2014/main" id="{70FAA274-F76E-43AF-447E-B8584CE30243}"/>
                </a:ext>
              </a:extLst>
            </p:cNvPr>
            <p:cNvSpPr txBox="1"/>
            <p:nvPr/>
          </p:nvSpPr>
          <p:spPr>
            <a:xfrm>
              <a:off x="8530788" y="4232546"/>
              <a:ext cx="327334" cy="400110"/>
            </a:xfrm>
            <a:prstGeom prst="rect">
              <a:avLst/>
            </a:prstGeom>
            <a:noFill/>
          </p:spPr>
          <p:txBody>
            <a:bodyPr wrap="none" rtlCol="0">
              <a:spAutoFit/>
            </a:bodyPr>
            <a:lstStyle/>
            <a:p>
              <a:r>
                <a:rPr lang="en-US" sz="2000" b="1" dirty="0"/>
                <a:t>1</a:t>
              </a:r>
            </a:p>
          </p:txBody>
        </p:sp>
      </p:grpSp>
      <p:grpSp>
        <p:nvGrpSpPr>
          <p:cNvPr id="50" name="Group 49">
            <a:extLst>
              <a:ext uri="{FF2B5EF4-FFF2-40B4-BE49-F238E27FC236}">
                <a16:creationId xmlns:a16="http://schemas.microsoft.com/office/drawing/2014/main" id="{C44C4AC8-06A9-74E1-C4D1-D5D3B0D99E1D}"/>
              </a:ext>
            </a:extLst>
          </p:cNvPr>
          <p:cNvGrpSpPr/>
          <p:nvPr/>
        </p:nvGrpSpPr>
        <p:grpSpPr>
          <a:xfrm>
            <a:off x="3728470" y="3060921"/>
            <a:ext cx="1197195" cy="693315"/>
            <a:chOff x="6270575" y="2375560"/>
            <a:chExt cx="1197195" cy="693315"/>
          </a:xfrm>
        </p:grpSpPr>
        <p:cxnSp>
          <p:nvCxnSpPr>
            <p:cNvPr id="51" name="Straight Connector 50">
              <a:extLst>
                <a:ext uri="{FF2B5EF4-FFF2-40B4-BE49-F238E27FC236}">
                  <a16:creationId xmlns:a16="http://schemas.microsoft.com/office/drawing/2014/main" id="{EB038720-3572-A12D-F3D7-7D7B0D30A1E2}"/>
                </a:ext>
              </a:extLst>
            </p:cNvPr>
            <p:cNvCxnSpPr>
              <a:cxnSpLocks/>
            </p:cNvCxnSpPr>
            <p:nvPr/>
          </p:nvCxnSpPr>
          <p:spPr>
            <a:xfrm>
              <a:off x="6946350" y="2565102"/>
              <a:ext cx="521420" cy="0"/>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33204898-E1DF-ADDE-2F5F-D2D48A8E2704}"/>
                </a:ext>
              </a:extLst>
            </p:cNvPr>
            <p:cNvSpPr txBox="1"/>
            <p:nvPr/>
          </p:nvSpPr>
          <p:spPr>
            <a:xfrm>
              <a:off x="6270575" y="2378577"/>
              <a:ext cx="992579" cy="646331"/>
            </a:xfrm>
            <a:prstGeom prst="rect">
              <a:avLst/>
            </a:prstGeom>
            <a:noFill/>
          </p:spPr>
          <p:txBody>
            <a:bodyPr wrap="none" rtlCol="0">
              <a:spAutoFit/>
            </a:bodyPr>
            <a:lstStyle/>
            <a:p>
              <a:r>
                <a:rPr lang="en-US" sz="1200" dirty="0"/>
                <a:t>circular</a:t>
              </a:r>
            </a:p>
            <a:p>
              <a:r>
                <a:rPr lang="en-US" sz="1200" dirty="0"/>
                <a:t>wraparound</a:t>
              </a:r>
            </a:p>
            <a:p>
              <a:r>
                <a:rPr lang="en-US" sz="1200" dirty="0"/>
                <a:t>seams</a:t>
              </a:r>
            </a:p>
          </p:txBody>
        </p:sp>
        <p:cxnSp>
          <p:nvCxnSpPr>
            <p:cNvPr id="53" name="Straight Connector 52">
              <a:extLst>
                <a:ext uri="{FF2B5EF4-FFF2-40B4-BE49-F238E27FC236}">
                  <a16:creationId xmlns:a16="http://schemas.microsoft.com/office/drawing/2014/main" id="{5326E1D0-D5AE-3014-4294-9D59EEBCC944}"/>
                </a:ext>
              </a:extLst>
            </p:cNvPr>
            <p:cNvCxnSpPr>
              <a:cxnSpLocks/>
            </p:cNvCxnSpPr>
            <p:nvPr/>
          </p:nvCxnSpPr>
          <p:spPr>
            <a:xfrm>
              <a:off x="6941252" y="2851978"/>
              <a:ext cx="521420" cy="0"/>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sp>
          <p:nvSpPr>
            <p:cNvPr id="54" name="Freeform: Shape 53">
              <a:extLst>
                <a:ext uri="{FF2B5EF4-FFF2-40B4-BE49-F238E27FC236}">
                  <a16:creationId xmlns:a16="http://schemas.microsoft.com/office/drawing/2014/main" id="{FA80C199-79F0-44BB-3CBB-D9F9E7BC7B68}"/>
                </a:ext>
              </a:extLst>
            </p:cNvPr>
            <p:cNvSpPr/>
            <p:nvPr/>
          </p:nvSpPr>
          <p:spPr>
            <a:xfrm>
              <a:off x="7094171" y="2375560"/>
              <a:ext cx="257367" cy="693315"/>
            </a:xfrm>
            <a:custGeom>
              <a:avLst/>
              <a:gdLst>
                <a:gd name="connsiteX0" fmla="*/ 0 w 257367"/>
                <a:gd name="connsiteY0" fmla="*/ 184872 h 693315"/>
                <a:gd name="connsiteX1" fmla="*/ 180975 w 257367"/>
                <a:gd name="connsiteY1" fmla="*/ 3897 h 693315"/>
                <a:gd name="connsiteX2" fmla="*/ 257175 w 257367"/>
                <a:gd name="connsiteY2" fmla="*/ 337272 h 693315"/>
                <a:gd name="connsiteX3" fmla="*/ 161925 w 257367"/>
                <a:gd name="connsiteY3" fmla="*/ 689697 h 693315"/>
                <a:gd name="connsiteX4" fmla="*/ 9525 w 257367"/>
                <a:gd name="connsiteY4" fmla="*/ 489672 h 693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67" h="693315">
                  <a:moveTo>
                    <a:pt x="0" y="184872"/>
                  </a:moveTo>
                  <a:cubicBezTo>
                    <a:pt x="69056" y="81684"/>
                    <a:pt x="138113" y="-21503"/>
                    <a:pt x="180975" y="3897"/>
                  </a:cubicBezTo>
                  <a:cubicBezTo>
                    <a:pt x="223837" y="29297"/>
                    <a:pt x="260350" y="222972"/>
                    <a:pt x="257175" y="337272"/>
                  </a:cubicBezTo>
                  <a:cubicBezTo>
                    <a:pt x="254000" y="451572"/>
                    <a:pt x="203200" y="664297"/>
                    <a:pt x="161925" y="689697"/>
                  </a:cubicBezTo>
                  <a:cubicBezTo>
                    <a:pt x="120650" y="715097"/>
                    <a:pt x="65087" y="602384"/>
                    <a:pt x="9525" y="489672"/>
                  </a:cubicBezTo>
                </a:path>
              </a:pathLst>
            </a:custGeom>
            <a:noFill/>
            <a:ln w="19050">
              <a:headEnd type="arrow"/>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848912F-BCB0-C827-08ED-D1DD2A22D3A2}"/>
                  </a:ext>
                </a:extLst>
              </p:cNvPr>
              <p:cNvSpPr txBox="1"/>
              <p:nvPr/>
            </p:nvSpPr>
            <p:spPr>
              <a:xfrm>
                <a:off x="3518378" y="1593241"/>
                <a:ext cx="2107244" cy="293735"/>
              </a:xfrm>
              <a:prstGeom prst="rect">
                <a:avLst/>
              </a:prstGeom>
              <a:noFill/>
            </p:spPr>
            <p:txBody>
              <a:bodyPr wrap="none" lIns="0" tIns="0" rIns="0" bIns="0" rtlCol="0">
                <a:spAutoFit/>
              </a:bodyPr>
              <a:lstStyle/>
              <a:p>
                <a:r>
                  <a:rPr lang="pt-BR" dirty="0"/>
                  <a:t>Retrieval </a:t>
                </a:r>
                <a14:m>
                  <m:oMath xmlns:m="http://schemas.openxmlformats.org/officeDocument/2006/math">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pt-BR"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6</m:t>
                        </m:r>
                      </m:sup>
                      <m:e>
                        <m:sSup>
                          <m:sSupPr>
                            <m:ctrlPr>
                              <a:rPr lang="pt-BR"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𝑖</m:t>
                            </m:r>
                          </m:sup>
                        </m:sSup>
                        <m:sSup>
                          <m:sSupPr>
                            <m:ctrlPr>
                              <a:rPr lang="pt-BR"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𝑖</m:t>
                            </m:r>
                          </m:sup>
                        </m:sSup>
                      </m:e>
                    </m:nary>
                    <m:r>
                      <a:rPr lang="en-US" b="0" i="1" smtClean="0">
                        <a:latin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A848912F-BCB0-C827-08ED-D1DD2A22D3A2}"/>
                  </a:ext>
                </a:extLst>
              </p:cNvPr>
              <p:cNvSpPr txBox="1">
                <a:spLocks noRot="1" noChangeAspect="1" noMove="1" noResize="1" noEditPoints="1" noAdjustHandles="1" noChangeArrowheads="1" noChangeShapeType="1" noTextEdit="1"/>
              </p:cNvSpPr>
              <p:nvPr/>
            </p:nvSpPr>
            <p:spPr>
              <a:xfrm>
                <a:off x="3518378" y="1593241"/>
                <a:ext cx="2107244" cy="293735"/>
              </a:xfrm>
              <a:prstGeom prst="rect">
                <a:avLst/>
              </a:prstGeom>
              <a:blipFill>
                <a:blip r:embed="rId4"/>
                <a:stretch>
                  <a:fillRect l="-6647" t="-157143" r="-4335" b="-244898"/>
                </a:stretch>
              </a:blipFill>
            </p:spPr>
            <p:txBody>
              <a:bodyPr/>
              <a:lstStyle/>
              <a:p>
                <a:r>
                  <a:rPr lang="en-US">
                    <a:noFill/>
                  </a:rPr>
                  <a:t> </a:t>
                </a:r>
              </a:p>
            </p:txBody>
          </p:sp>
        </mc:Fallback>
      </mc:AlternateContent>
    </p:spTree>
    <p:extLst>
      <p:ext uri="{BB962C8B-B14F-4D97-AF65-F5344CB8AC3E}">
        <p14:creationId xmlns:p14="http://schemas.microsoft.com/office/powerpoint/2010/main" val="317105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7" grpId="0"/>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41"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BE62-209A-129F-DEED-F1086FBDBED6}"/>
              </a:ext>
            </a:extLst>
          </p:cNvPr>
          <p:cNvSpPr>
            <a:spLocks noGrp="1"/>
          </p:cNvSpPr>
          <p:nvPr>
            <p:ph type="title"/>
          </p:nvPr>
        </p:nvSpPr>
        <p:spPr/>
        <p:txBody>
          <a:bodyPr/>
          <a:lstStyle/>
          <a:p>
            <a:r>
              <a:rPr lang="en-US" dirty="0"/>
              <a:t>Memory Retrieval on a ‘3-torus’ Produces Euclidean Distances</a:t>
            </a:r>
          </a:p>
        </p:txBody>
      </p:sp>
      <p:pic>
        <p:nvPicPr>
          <p:cNvPr id="78" name="Picture 77">
            <a:extLst>
              <a:ext uri="{FF2B5EF4-FFF2-40B4-BE49-F238E27FC236}">
                <a16:creationId xmlns:a16="http://schemas.microsoft.com/office/drawing/2014/main" id="{FFF9E35B-C5C8-2310-AEB3-BCA3A907A12C}"/>
              </a:ext>
            </a:extLst>
          </p:cNvPr>
          <p:cNvPicPr>
            <a:picLocks noChangeAspect="1"/>
          </p:cNvPicPr>
          <p:nvPr/>
        </p:nvPicPr>
        <p:blipFill>
          <a:blip r:embed="rId2"/>
          <a:stretch>
            <a:fillRect/>
          </a:stretch>
        </p:blipFill>
        <p:spPr>
          <a:xfrm>
            <a:off x="1055465" y="4778174"/>
            <a:ext cx="2385086" cy="1073280"/>
          </a:xfrm>
          <a:prstGeom prst="rect">
            <a:avLst/>
          </a:prstGeom>
        </p:spPr>
      </p:pic>
      <p:pic>
        <p:nvPicPr>
          <p:cNvPr id="79" name="Picture 78">
            <a:extLst>
              <a:ext uri="{FF2B5EF4-FFF2-40B4-BE49-F238E27FC236}">
                <a16:creationId xmlns:a16="http://schemas.microsoft.com/office/drawing/2014/main" id="{BD3A643E-3D5B-9983-6645-6422E19F05D1}"/>
              </a:ext>
            </a:extLst>
          </p:cNvPr>
          <p:cNvPicPr>
            <a:picLocks noChangeAspect="1"/>
          </p:cNvPicPr>
          <p:nvPr/>
        </p:nvPicPr>
        <p:blipFill>
          <a:blip r:embed="rId2"/>
          <a:stretch>
            <a:fillRect/>
          </a:stretch>
        </p:blipFill>
        <p:spPr>
          <a:xfrm rot="18000000">
            <a:off x="-187556" y="2655216"/>
            <a:ext cx="2385086" cy="1073280"/>
          </a:xfrm>
          <a:prstGeom prst="rect">
            <a:avLst/>
          </a:prstGeom>
        </p:spPr>
      </p:pic>
      <p:pic>
        <p:nvPicPr>
          <p:cNvPr id="80" name="Picture 79">
            <a:extLst>
              <a:ext uri="{FF2B5EF4-FFF2-40B4-BE49-F238E27FC236}">
                <a16:creationId xmlns:a16="http://schemas.microsoft.com/office/drawing/2014/main" id="{BACA500F-E73D-39D3-C0CB-A551DE917783}"/>
              </a:ext>
            </a:extLst>
          </p:cNvPr>
          <p:cNvPicPr>
            <a:picLocks noChangeAspect="1"/>
          </p:cNvPicPr>
          <p:nvPr/>
        </p:nvPicPr>
        <p:blipFill>
          <a:blip r:embed="rId2"/>
          <a:stretch>
            <a:fillRect/>
          </a:stretch>
        </p:blipFill>
        <p:spPr>
          <a:xfrm rot="3600000">
            <a:off x="2327203" y="2612682"/>
            <a:ext cx="2385086" cy="1073280"/>
          </a:xfrm>
          <a:prstGeom prst="rect">
            <a:avLst/>
          </a:prstGeom>
        </p:spPr>
      </p:pic>
      <p:cxnSp>
        <p:nvCxnSpPr>
          <p:cNvPr id="82" name="Straight Connector 81">
            <a:extLst>
              <a:ext uri="{FF2B5EF4-FFF2-40B4-BE49-F238E27FC236}">
                <a16:creationId xmlns:a16="http://schemas.microsoft.com/office/drawing/2014/main" id="{F743C7EC-840E-60B1-CEFB-4215DD0418EB}"/>
              </a:ext>
            </a:extLst>
          </p:cNvPr>
          <p:cNvCxnSpPr>
            <a:cxnSpLocks/>
          </p:cNvCxnSpPr>
          <p:nvPr/>
        </p:nvCxnSpPr>
        <p:spPr>
          <a:xfrm>
            <a:off x="2279059" y="2995397"/>
            <a:ext cx="0" cy="1770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B06A87D0-AFB2-F6C2-BE84-6D6F195C8902}"/>
              </a:ext>
            </a:extLst>
          </p:cNvPr>
          <p:cNvCxnSpPr>
            <a:cxnSpLocks/>
          </p:cNvCxnSpPr>
          <p:nvPr/>
        </p:nvCxnSpPr>
        <p:spPr>
          <a:xfrm>
            <a:off x="1378835" y="2995397"/>
            <a:ext cx="0" cy="177032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399932D-4B1D-BC84-7AA4-20110385CD18}"/>
              </a:ext>
            </a:extLst>
          </p:cNvPr>
          <p:cNvCxnSpPr>
            <a:cxnSpLocks/>
          </p:cNvCxnSpPr>
          <p:nvPr/>
        </p:nvCxnSpPr>
        <p:spPr>
          <a:xfrm>
            <a:off x="3172193" y="2995397"/>
            <a:ext cx="0" cy="1770321"/>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30033405-9523-F8A6-9C1C-74680041733C}"/>
              </a:ext>
            </a:extLst>
          </p:cNvPr>
          <p:cNvGrpSpPr/>
          <p:nvPr/>
        </p:nvGrpSpPr>
        <p:grpSpPr>
          <a:xfrm rot="3600000">
            <a:off x="1382379" y="3001600"/>
            <a:ext cx="1793358" cy="1770321"/>
            <a:chOff x="5663609" y="1658679"/>
            <a:chExt cx="1793358" cy="1770321"/>
          </a:xfrm>
        </p:grpSpPr>
        <p:cxnSp>
          <p:nvCxnSpPr>
            <p:cNvPr id="86" name="Straight Connector 85">
              <a:extLst>
                <a:ext uri="{FF2B5EF4-FFF2-40B4-BE49-F238E27FC236}">
                  <a16:creationId xmlns:a16="http://schemas.microsoft.com/office/drawing/2014/main" id="{7E4FA045-4CC3-781A-5C0D-2344DF403289}"/>
                </a:ext>
              </a:extLst>
            </p:cNvPr>
            <p:cNvCxnSpPr>
              <a:cxnSpLocks/>
            </p:cNvCxnSpPr>
            <p:nvPr/>
          </p:nvCxnSpPr>
          <p:spPr>
            <a:xfrm>
              <a:off x="6563833" y="1658679"/>
              <a:ext cx="0" cy="1770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6D579F7-45F6-467F-6EA3-6FEE668082BD}"/>
                </a:ext>
              </a:extLst>
            </p:cNvPr>
            <p:cNvCxnSpPr>
              <a:cxnSpLocks/>
            </p:cNvCxnSpPr>
            <p:nvPr/>
          </p:nvCxnSpPr>
          <p:spPr>
            <a:xfrm>
              <a:off x="5663609" y="1658679"/>
              <a:ext cx="0" cy="177032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A2F17CA6-02DD-02C9-7337-52DC70EFE936}"/>
                </a:ext>
              </a:extLst>
            </p:cNvPr>
            <p:cNvCxnSpPr>
              <a:cxnSpLocks/>
            </p:cNvCxnSpPr>
            <p:nvPr/>
          </p:nvCxnSpPr>
          <p:spPr>
            <a:xfrm>
              <a:off x="7456967" y="1658679"/>
              <a:ext cx="0" cy="1770321"/>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grpSp>
        <p:nvGrpSpPr>
          <p:cNvPr id="89" name="Group 88">
            <a:extLst>
              <a:ext uri="{FF2B5EF4-FFF2-40B4-BE49-F238E27FC236}">
                <a16:creationId xmlns:a16="http://schemas.microsoft.com/office/drawing/2014/main" id="{CC6111B6-7321-9151-47B4-131909C9B2CD}"/>
              </a:ext>
            </a:extLst>
          </p:cNvPr>
          <p:cNvGrpSpPr/>
          <p:nvPr/>
        </p:nvGrpSpPr>
        <p:grpSpPr>
          <a:xfrm rot="18000000">
            <a:off x="1363864" y="2993099"/>
            <a:ext cx="1793358" cy="1770321"/>
            <a:chOff x="5663609" y="1658679"/>
            <a:chExt cx="1793358" cy="1770321"/>
          </a:xfrm>
        </p:grpSpPr>
        <p:cxnSp>
          <p:nvCxnSpPr>
            <p:cNvPr id="90" name="Straight Connector 89">
              <a:extLst>
                <a:ext uri="{FF2B5EF4-FFF2-40B4-BE49-F238E27FC236}">
                  <a16:creationId xmlns:a16="http://schemas.microsoft.com/office/drawing/2014/main" id="{C4BDE9C8-133F-CE59-F359-3B19D8DB591B}"/>
                </a:ext>
              </a:extLst>
            </p:cNvPr>
            <p:cNvCxnSpPr>
              <a:cxnSpLocks/>
            </p:cNvCxnSpPr>
            <p:nvPr/>
          </p:nvCxnSpPr>
          <p:spPr>
            <a:xfrm>
              <a:off x="6563833" y="1658679"/>
              <a:ext cx="0" cy="177032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EC617FB-68BF-50CE-2F40-45F799F775EB}"/>
                </a:ext>
              </a:extLst>
            </p:cNvPr>
            <p:cNvCxnSpPr>
              <a:cxnSpLocks/>
            </p:cNvCxnSpPr>
            <p:nvPr/>
          </p:nvCxnSpPr>
          <p:spPr>
            <a:xfrm>
              <a:off x="5663609" y="1658679"/>
              <a:ext cx="0" cy="177032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F3431E75-70C1-529F-60B9-D24B4969B20B}"/>
                </a:ext>
              </a:extLst>
            </p:cNvPr>
            <p:cNvCxnSpPr>
              <a:cxnSpLocks/>
            </p:cNvCxnSpPr>
            <p:nvPr/>
          </p:nvCxnSpPr>
          <p:spPr>
            <a:xfrm>
              <a:off x="7456967" y="1658679"/>
              <a:ext cx="0" cy="1770321"/>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sp>
        <p:nvSpPr>
          <p:cNvPr id="93" name="Hexagon 92">
            <a:extLst>
              <a:ext uri="{FF2B5EF4-FFF2-40B4-BE49-F238E27FC236}">
                <a16:creationId xmlns:a16="http://schemas.microsoft.com/office/drawing/2014/main" id="{CE7DEFBD-3DD5-4ED4-CC38-CFEB0F233E9E}"/>
              </a:ext>
            </a:extLst>
          </p:cNvPr>
          <p:cNvSpPr/>
          <p:nvPr/>
        </p:nvSpPr>
        <p:spPr>
          <a:xfrm rot="5400000">
            <a:off x="1275126" y="2992081"/>
            <a:ext cx="2000771" cy="1793355"/>
          </a:xfrm>
          <a:prstGeom prst="hexagon">
            <a:avLst/>
          </a:prstGeom>
          <a:solidFill>
            <a:schemeClr val="tx1">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B7C28A3D-8894-DA19-A868-1563075C4974}"/>
              </a:ext>
            </a:extLst>
          </p:cNvPr>
          <p:cNvSpPr txBox="1"/>
          <p:nvPr/>
        </p:nvSpPr>
        <p:spPr>
          <a:xfrm>
            <a:off x="1264713" y="5271980"/>
            <a:ext cx="357790" cy="461665"/>
          </a:xfrm>
          <a:prstGeom prst="rect">
            <a:avLst/>
          </a:prstGeom>
          <a:noFill/>
        </p:spPr>
        <p:txBody>
          <a:bodyPr wrap="none" rtlCol="0">
            <a:spAutoFit/>
          </a:bodyPr>
          <a:lstStyle/>
          <a:p>
            <a:r>
              <a:rPr lang="en-US" sz="2400" b="1" i="1" dirty="0">
                <a:latin typeface="Cambria" panose="02040503050406030204" pitchFamily="18" charset="0"/>
                <a:ea typeface="Cambria" panose="02040503050406030204" pitchFamily="18" charset="0"/>
              </a:rPr>
              <a:t>E</a:t>
            </a:r>
          </a:p>
        </p:txBody>
      </p:sp>
      <p:sp>
        <p:nvSpPr>
          <p:cNvPr id="97" name="TextBox 96">
            <a:extLst>
              <a:ext uri="{FF2B5EF4-FFF2-40B4-BE49-F238E27FC236}">
                <a16:creationId xmlns:a16="http://schemas.microsoft.com/office/drawing/2014/main" id="{F413ABF3-876E-FCEC-1A68-6B53FF05D6F1}"/>
              </a:ext>
            </a:extLst>
          </p:cNvPr>
          <p:cNvSpPr txBox="1"/>
          <p:nvPr/>
        </p:nvSpPr>
        <p:spPr>
          <a:xfrm rot="3600000">
            <a:off x="2769278" y="2345670"/>
            <a:ext cx="349776" cy="461665"/>
          </a:xfrm>
          <a:prstGeom prst="rect">
            <a:avLst/>
          </a:prstGeom>
          <a:noFill/>
        </p:spPr>
        <p:txBody>
          <a:bodyPr wrap="none" rtlCol="0">
            <a:spAutoFit/>
          </a:bodyPr>
          <a:lstStyle/>
          <a:p>
            <a:r>
              <a:rPr lang="en-US" sz="2400" b="1" i="1" dirty="0">
                <a:latin typeface="Cambria" panose="02040503050406030204" pitchFamily="18" charset="0"/>
                <a:ea typeface="Cambria" panose="02040503050406030204" pitchFamily="18" charset="0"/>
              </a:rPr>
              <a:t>F</a:t>
            </a:r>
          </a:p>
        </p:txBody>
      </p:sp>
      <p:sp>
        <p:nvSpPr>
          <p:cNvPr id="98" name="TextBox 97">
            <a:extLst>
              <a:ext uri="{FF2B5EF4-FFF2-40B4-BE49-F238E27FC236}">
                <a16:creationId xmlns:a16="http://schemas.microsoft.com/office/drawing/2014/main" id="{941BFAF1-A90E-54C9-4657-1B955CE456DD}"/>
              </a:ext>
            </a:extLst>
          </p:cNvPr>
          <p:cNvSpPr txBox="1"/>
          <p:nvPr/>
        </p:nvSpPr>
        <p:spPr>
          <a:xfrm rot="18000000">
            <a:off x="624129" y="3723711"/>
            <a:ext cx="375424" cy="461665"/>
          </a:xfrm>
          <a:prstGeom prst="rect">
            <a:avLst/>
          </a:prstGeom>
          <a:noFill/>
        </p:spPr>
        <p:txBody>
          <a:bodyPr wrap="none" rtlCol="0">
            <a:spAutoFit/>
          </a:bodyPr>
          <a:lstStyle/>
          <a:p>
            <a:r>
              <a:rPr lang="en-US" sz="2400" b="1" i="1" dirty="0">
                <a:latin typeface="Cambria" panose="02040503050406030204" pitchFamily="18" charset="0"/>
                <a:ea typeface="Cambria" panose="02040503050406030204" pitchFamily="18" charset="0"/>
              </a:rPr>
              <a:t>G</a:t>
            </a:r>
          </a:p>
        </p:txBody>
      </p:sp>
      <p:sp>
        <p:nvSpPr>
          <p:cNvPr id="99" name="Freeform: Shape 98">
            <a:extLst>
              <a:ext uri="{FF2B5EF4-FFF2-40B4-BE49-F238E27FC236}">
                <a16:creationId xmlns:a16="http://schemas.microsoft.com/office/drawing/2014/main" id="{4A991D88-59C8-F9CB-07CF-66E66D72EE77}"/>
              </a:ext>
            </a:extLst>
          </p:cNvPr>
          <p:cNvSpPr/>
          <p:nvPr/>
        </p:nvSpPr>
        <p:spPr>
          <a:xfrm>
            <a:off x="1007145" y="4483023"/>
            <a:ext cx="2471171" cy="257359"/>
          </a:xfrm>
          <a:custGeom>
            <a:avLst/>
            <a:gdLst>
              <a:gd name="connsiteX0" fmla="*/ 354884 w 2472459"/>
              <a:gd name="connsiteY0" fmla="*/ 19050 h 352524"/>
              <a:gd name="connsiteX1" fmla="*/ 50084 w 2472459"/>
              <a:gd name="connsiteY1" fmla="*/ 133350 h 352524"/>
              <a:gd name="connsiteX2" fmla="*/ 1278809 w 2472459"/>
              <a:gd name="connsiteY2" fmla="*/ 352425 h 352524"/>
              <a:gd name="connsiteX3" fmla="*/ 2421809 w 2472459"/>
              <a:gd name="connsiteY3" fmla="*/ 104775 h 352524"/>
              <a:gd name="connsiteX4" fmla="*/ 2164634 w 2472459"/>
              <a:gd name="connsiteY4" fmla="*/ 0 h 352524"/>
              <a:gd name="connsiteX0" fmla="*/ 354240 w 2471815"/>
              <a:gd name="connsiteY0" fmla="*/ 19050 h 285896"/>
              <a:gd name="connsiteX1" fmla="*/ 49440 w 2471815"/>
              <a:gd name="connsiteY1" fmla="*/ 133350 h 285896"/>
              <a:gd name="connsiteX2" fmla="*/ 1268640 w 2471815"/>
              <a:gd name="connsiteY2" fmla="*/ 285750 h 285896"/>
              <a:gd name="connsiteX3" fmla="*/ 2421165 w 2471815"/>
              <a:gd name="connsiteY3" fmla="*/ 104775 h 285896"/>
              <a:gd name="connsiteX4" fmla="*/ 2163990 w 2471815"/>
              <a:gd name="connsiteY4" fmla="*/ 0 h 285896"/>
              <a:gd name="connsiteX0" fmla="*/ 353596 w 2471171"/>
              <a:gd name="connsiteY0" fmla="*/ 19050 h 257359"/>
              <a:gd name="connsiteX1" fmla="*/ 48796 w 2471171"/>
              <a:gd name="connsiteY1" fmla="*/ 133350 h 257359"/>
              <a:gd name="connsiteX2" fmla="*/ 1258471 w 2471171"/>
              <a:gd name="connsiteY2" fmla="*/ 257175 h 257359"/>
              <a:gd name="connsiteX3" fmla="*/ 2420521 w 2471171"/>
              <a:gd name="connsiteY3" fmla="*/ 104775 h 257359"/>
              <a:gd name="connsiteX4" fmla="*/ 2163346 w 2471171"/>
              <a:gd name="connsiteY4" fmla="*/ 0 h 257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171" h="257359">
                <a:moveTo>
                  <a:pt x="353596" y="19050"/>
                </a:moveTo>
                <a:cubicBezTo>
                  <a:pt x="124202" y="48419"/>
                  <a:pt x="-102016" y="93663"/>
                  <a:pt x="48796" y="133350"/>
                </a:cubicBezTo>
                <a:cubicBezTo>
                  <a:pt x="199608" y="173037"/>
                  <a:pt x="863184" y="261937"/>
                  <a:pt x="1258471" y="257175"/>
                </a:cubicBezTo>
                <a:cubicBezTo>
                  <a:pt x="1653758" y="252413"/>
                  <a:pt x="2272884" y="163512"/>
                  <a:pt x="2420521" y="104775"/>
                </a:cubicBezTo>
                <a:cubicBezTo>
                  <a:pt x="2568158" y="46038"/>
                  <a:pt x="2365752" y="23019"/>
                  <a:pt x="2163346" y="0"/>
                </a:cubicBezTo>
              </a:path>
            </a:pathLst>
          </a:custGeom>
          <a:noFill/>
          <a:ln w="19050">
            <a:headEnd type="arrow"/>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47592D88-D83E-2C8B-098B-DF4D708D05D0}"/>
              </a:ext>
            </a:extLst>
          </p:cNvPr>
          <p:cNvGrpSpPr/>
          <p:nvPr/>
        </p:nvGrpSpPr>
        <p:grpSpPr>
          <a:xfrm>
            <a:off x="3618756" y="4611702"/>
            <a:ext cx="1197195" cy="693315"/>
            <a:chOff x="6270575" y="2375560"/>
            <a:chExt cx="1197195" cy="693315"/>
          </a:xfrm>
        </p:grpSpPr>
        <p:cxnSp>
          <p:nvCxnSpPr>
            <p:cNvPr id="100" name="Straight Connector 99">
              <a:extLst>
                <a:ext uri="{FF2B5EF4-FFF2-40B4-BE49-F238E27FC236}">
                  <a16:creationId xmlns:a16="http://schemas.microsoft.com/office/drawing/2014/main" id="{D3ED3502-4614-9A1E-FFDE-80626E17E15A}"/>
                </a:ext>
              </a:extLst>
            </p:cNvPr>
            <p:cNvCxnSpPr>
              <a:cxnSpLocks/>
            </p:cNvCxnSpPr>
            <p:nvPr/>
          </p:nvCxnSpPr>
          <p:spPr>
            <a:xfrm>
              <a:off x="6946350" y="2565102"/>
              <a:ext cx="521420" cy="0"/>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2B572FD8-E3A0-3785-CA06-BD00D51FF099}"/>
                </a:ext>
              </a:extLst>
            </p:cNvPr>
            <p:cNvSpPr txBox="1"/>
            <p:nvPr/>
          </p:nvSpPr>
          <p:spPr>
            <a:xfrm>
              <a:off x="6270575" y="2378577"/>
              <a:ext cx="992579" cy="646331"/>
            </a:xfrm>
            <a:prstGeom prst="rect">
              <a:avLst/>
            </a:prstGeom>
            <a:noFill/>
          </p:spPr>
          <p:txBody>
            <a:bodyPr wrap="none" rtlCol="0">
              <a:spAutoFit/>
            </a:bodyPr>
            <a:lstStyle/>
            <a:p>
              <a:r>
                <a:rPr lang="en-US" sz="1200" dirty="0"/>
                <a:t>circular</a:t>
              </a:r>
            </a:p>
            <a:p>
              <a:r>
                <a:rPr lang="en-US" sz="1200" dirty="0"/>
                <a:t>wraparound</a:t>
              </a:r>
            </a:p>
            <a:p>
              <a:r>
                <a:rPr lang="en-US" sz="1200" dirty="0"/>
                <a:t>seams</a:t>
              </a:r>
            </a:p>
          </p:txBody>
        </p:sp>
        <p:cxnSp>
          <p:nvCxnSpPr>
            <p:cNvPr id="102" name="Straight Connector 101">
              <a:extLst>
                <a:ext uri="{FF2B5EF4-FFF2-40B4-BE49-F238E27FC236}">
                  <a16:creationId xmlns:a16="http://schemas.microsoft.com/office/drawing/2014/main" id="{E665E94F-C147-7E9A-AFD3-CF16485C785F}"/>
                </a:ext>
              </a:extLst>
            </p:cNvPr>
            <p:cNvCxnSpPr>
              <a:cxnSpLocks/>
            </p:cNvCxnSpPr>
            <p:nvPr/>
          </p:nvCxnSpPr>
          <p:spPr>
            <a:xfrm>
              <a:off x="6941252" y="2851978"/>
              <a:ext cx="521420" cy="0"/>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sp>
          <p:nvSpPr>
            <p:cNvPr id="103" name="Freeform: Shape 102">
              <a:extLst>
                <a:ext uri="{FF2B5EF4-FFF2-40B4-BE49-F238E27FC236}">
                  <a16:creationId xmlns:a16="http://schemas.microsoft.com/office/drawing/2014/main" id="{E9EE9F1E-3428-EC9A-E440-E4E878D1DD75}"/>
                </a:ext>
              </a:extLst>
            </p:cNvPr>
            <p:cNvSpPr/>
            <p:nvPr/>
          </p:nvSpPr>
          <p:spPr>
            <a:xfrm>
              <a:off x="7094171" y="2375560"/>
              <a:ext cx="257367" cy="693315"/>
            </a:xfrm>
            <a:custGeom>
              <a:avLst/>
              <a:gdLst>
                <a:gd name="connsiteX0" fmla="*/ 0 w 257367"/>
                <a:gd name="connsiteY0" fmla="*/ 184872 h 693315"/>
                <a:gd name="connsiteX1" fmla="*/ 180975 w 257367"/>
                <a:gd name="connsiteY1" fmla="*/ 3897 h 693315"/>
                <a:gd name="connsiteX2" fmla="*/ 257175 w 257367"/>
                <a:gd name="connsiteY2" fmla="*/ 337272 h 693315"/>
                <a:gd name="connsiteX3" fmla="*/ 161925 w 257367"/>
                <a:gd name="connsiteY3" fmla="*/ 689697 h 693315"/>
                <a:gd name="connsiteX4" fmla="*/ 9525 w 257367"/>
                <a:gd name="connsiteY4" fmla="*/ 489672 h 693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67" h="693315">
                  <a:moveTo>
                    <a:pt x="0" y="184872"/>
                  </a:moveTo>
                  <a:cubicBezTo>
                    <a:pt x="69056" y="81684"/>
                    <a:pt x="138113" y="-21503"/>
                    <a:pt x="180975" y="3897"/>
                  </a:cubicBezTo>
                  <a:cubicBezTo>
                    <a:pt x="223837" y="29297"/>
                    <a:pt x="260350" y="222972"/>
                    <a:pt x="257175" y="337272"/>
                  </a:cubicBezTo>
                  <a:cubicBezTo>
                    <a:pt x="254000" y="451572"/>
                    <a:pt x="203200" y="664297"/>
                    <a:pt x="161925" y="689697"/>
                  </a:cubicBezTo>
                  <a:cubicBezTo>
                    <a:pt x="120650" y="715097"/>
                    <a:pt x="65087" y="602384"/>
                    <a:pt x="9525" y="489672"/>
                  </a:cubicBezTo>
                </a:path>
              </a:pathLst>
            </a:custGeom>
            <a:noFill/>
            <a:ln w="19050">
              <a:headEnd type="arrow"/>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1AE7CF90-9BD3-9EBC-487C-0D2F48F4F096}"/>
              </a:ext>
            </a:extLst>
          </p:cNvPr>
          <p:cNvGrpSpPr/>
          <p:nvPr/>
        </p:nvGrpSpPr>
        <p:grpSpPr>
          <a:xfrm>
            <a:off x="5170529" y="2357747"/>
            <a:ext cx="3966403" cy="2781129"/>
            <a:chOff x="5289085" y="2219821"/>
            <a:chExt cx="3966403" cy="2781129"/>
          </a:xfrm>
        </p:grpSpPr>
        <p:pic>
          <p:nvPicPr>
            <p:cNvPr id="105" name="Picture 104">
              <a:extLst>
                <a:ext uri="{FF2B5EF4-FFF2-40B4-BE49-F238E27FC236}">
                  <a16:creationId xmlns:a16="http://schemas.microsoft.com/office/drawing/2014/main" id="{74360EB3-6D4D-7DCB-9D03-1137703B4B1C}"/>
                </a:ext>
              </a:extLst>
            </p:cNvPr>
            <p:cNvPicPr>
              <a:picLocks noChangeAspect="1"/>
            </p:cNvPicPr>
            <p:nvPr/>
          </p:nvPicPr>
          <p:blipFill>
            <a:blip r:embed="rId3"/>
            <a:stretch>
              <a:fillRect/>
            </a:stretch>
          </p:blipFill>
          <p:spPr>
            <a:xfrm>
              <a:off x="5289085" y="2219821"/>
              <a:ext cx="3966403" cy="2515889"/>
            </a:xfrm>
            <a:prstGeom prst="rect">
              <a:avLst/>
            </a:prstGeom>
          </p:spPr>
        </p:pic>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CDC834DD-EFC8-10B1-3D21-B867A91BA39D}"/>
                    </a:ext>
                  </a:extLst>
                </p:cNvPr>
                <p:cNvSpPr txBox="1"/>
                <p:nvPr/>
              </p:nvSpPr>
              <p:spPr>
                <a:xfrm rot="16200000">
                  <a:off x="4385587" y="3273470"/>
                  <a:ext cx="2107244" cy="293478"/>
                </a:xfrm>
                <a:prstGeom prst="rect">
                  <a:avLst/>
                </a:prstGeom>
                <a:noFill/>
              </p:spPr>
              <p:txBody>
                <a:bodyPr wrap="none" lIns="0" tIns="0" rIns="0" bIns="0" rtlCol="0">
                  <a:spAutoFit/>
                </a:bodyPr>
                <a:lstStyle/>
                <a:p>
                  <a:r>
                    <a:rPr lang="pt-BR" dirty="0"/>
                    <a:t>Retrieval </a:t>
                  </a:r>
                  <a14:m>
                    <m:oMath xmlns:m="http://schemas.openxmlformats.org/officeDocument/2006/math">
                      <m:r>
                        <a:rPr lang="pt-BR" i="1">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pt-BR"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9</m:t>
                          </m:r>
                        </m:sup>
                        <m:e>
                          <m:sSup>
                            <m:sSupPr>
                              <m:ctrlPr>
                                <a:rPr lang="pt-BR"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𝑖</m:t>
                              </m:r>
                            </m:sup>
                          </m:sSup>
                          <m:sSup>
                            <m:sSupPr>
                              <m:ctrlPr>
                                <a:rPr lang="pt-BR"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𝑖</m:t>
                              </m:r>
                            </m:sup>
                          </m:sSup>
                        </m:e>
                      </m:nary>
                      <m:r>
                        <a:rPr lang="en-US" b="0" i="1" smtClean="0">
                          <a:latin typeface="Cambria Math" panose="02040503050406030204" pitchFamily="18" charset="0"/>
                        </a:rPr>
                        <m:t>)</m:t>
                      </m:r>
                    </m:oMath>
                  </a14:m>
                  <a:endParaRPr lang="en-US" dirty="0"/>
                </a:p>
              </p:txBody>
            </p:sp>
          </mc:Choice>
          <mc:Fallback xmlns="">
            <p:sp>
              <p:nvSpPr>
                <p:cNvPr id="106" name="TextBox 105">
                  <a:extLst>
                    <a:ext uri="{FF2B5EF4-FFF2-40B4-BE49-F238E27FC236}">
                      <a16:creationId xmlns:a16="http://schemas.microsoft.com/office/drawing/2014/main" id="{CDC834DD-EFC8-10B1-3D21-B867A91BA39D}"/>
                    </a:ext>
                  </a:extLst>
                </p:cNvPr>
                <p:cNvSpPr txBox="1">
                  <a:spLocks noRot="1" noChangeAspect="1" noMove="1" noResize="1" noEditPoints="1" noAdjustHandles="1" noChangeArrowheads="1" noChangeShapeType="1" noTextEdit="1"/>
                </p:cNvSpPr>
                <p:nvPr/>
              </p:nvSpPr>
              <p:spPr>
                <a:xfrm rot="16200000">
                  <a:off x="4385587" y="3273470"/>
                  <a:ext cx="2107244" cy="293478"/>
                </a:xfrm>
                <a:prstGeom prst="rect">
                  <a:avLst/>
                </a:prstGeom>
                <a:blipFill>
                  <a:blip r:embed="rId4"/>
                  <a:stretch>
                    <a:fillRect l="-162500" t="-4335" r="-250000" b="-6647"/>
                  </a:stretch>
                </a:blipFill>
              </p:spPr>
              <p:txBody>
                <a:bodyPr/>
                <a:lstStyle/>
                <a:p>
                  <a:r>
                    <a:rPr lang="en-US">
                      <a:noFill/>
                    </a:rPr>
                    <a:t> </a:t>
                  </a:r>
                </a:p>
              </p:txBody>
            </p:sp>
          </mc:Fallback>
        </mc:AlternateContent>
        <p:sp>
          <p:nvSpPr>
            <p:cNvPr id="107" name="TextBox 106">
              <a:extLst>
                <a:ext uri="{FF2B5EF4-FFF2-40B4-BE49-F238E27FC236}">
                  <a16:creationId xmlns:a16="http://schemas.microsoft.com/office/drawing/2014/main" id="{EE3F03F6-0754-2F64-64E1-0B0C3A77BFBE}"/>
                </a:ext>
              </a:extLst>
            </p:cNvPr>
            <p:cNvSpPr txBox="1"/>
            <p:nvPr/>
          </p:nvSpPr>
          <p:spPr>
            <a:xfrm>
              <a:off x="5574169" y="4510925"/>
              <a:ext cx="327334" cy="400110"/>
            </a:xfrm>
            <a:prstGeom prst="rect">
              <a:avLst/>
            </a:prstGeom>
            <a:noFill/>
          </p:spPr>
          <p:txBody>
            <a:bodyPr wrap="none" rtlCol="0">
              <a:spAutoFit/>
            </a:bodyPr>
            <a:lstStyle/>
            <a:p>
              <a:r>
                <a:rPr lang="en-US" sz="2000" b="1" dirty="0"/>
                <a:t>0</a:t>
              </a:r>
            </a:p>
          </p:txBody>
        </p:sp>
        <p:sp>
          <p:nvSpPr>
            <p:cNvPr id="108" name="TextBox 107">
              <a:extLst>
                <a:ext uri="{FF2B5EF4-FFF2-40B4-BE49-F238E27FC236}">
                  <a16:creationId xmlns:a16="http://schemas.microsoft.com/office/drawing/2014/main" id="{0DA2666A-F93C-9C3B-395F-3D1AAC9F0128}"/>
                </a:ext>
              </a:extLst>
            </p:cNvPr>
            <p:cNvSpPr txBox="1"/>
            <p:nvPr/>
          </p:nvSpPr>
          <p:spPr>
            <a:xfrm>
              <a:off x="6775953" y="4600840"/>
              <a:ext cx="1225015" cy="400110"/>
            </a:xfrm>
            <a:prstGeom prst="rect">
              <a:avLst/>
            </a:prstGeom>
            <a:noFill/>
          </p:spPr>
          <p:txBody>
            <a:bodyPr wrap="none" rtlCol="0">
              <a:spAutoFit/>
            </a:bodyPr>
            <a:lstStyle/>
            <a:p>
              <a:pPr algn="ctr"/>
              <a:r>
                <a:rPr lang="en-US" sz="2000" b="1" dirty="0"/>
                <a:t>distance</a:t>
              </a:r>
            </a:p>
          </p:txBody>
        </p:sp>
        <p:sp>
          <p:nvSpPr>
            <p:cNvPr id="109" name="TextBox 108">
              <a:extLst>
                <a:ext uri="{FF2B5EF4-FFF2-40B4-BE49-F238E27FC236}">
                  <a16:creationId xmlns:a16="http://schemas.microsoft.com/office/drawing/2014/main" id="{4E1C5171-EEB7-8A28-A751-2B70D35E5CEF}"/>
                </a:ext>
              </a:extLst>
            </p:cNvPr>
            <p:cNvSpPr txBox="1"/>
            <p:nvPr/>
          </p:nvSpPr>
          <p:spPr>
            <a:xfrm>
              <a:off x="8686598" y="4509486"/>
              <a:ext cx="327334" cy="400110"/>
            </a:xfrm>
            <a:prstGeom prst="rect">
              <a:avLst/>
            </a:prstGeom>
            <a:noFill/>
          </p:spPr>
          <p:txBody>
            <a:bodyPr wrap="none" rtlCol="0">
              <a:spAutoFit/>
            </a:bodyPr>
            <a:lstStyle/>
            <a:p>
              <a:r>
                <a:rPr lang="en-US" sz="2000" b="1" dirty="0"/>
                <a:t>1</a:t>
              </a:r>
            </a:p>
          </p:txBody>
        </p:sp>
      </p:grpSp>
    </p:spTree>
    <p:extLst>
      <p:ext uri="{BB962C8B-B14F-4D97-AF65-F5344CB8AC3E}">
        <p14:creationId xmlns:p14="http://schemas.microsoft.com/office/powerpoint/2010/main" val="263856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93AC-8C3C-137B-3E31-69401D0A2007}"/>
              </a:ext>
            </a:extLst>
          </p:cNvPr>
          <p:cNvSpPr>
            <a:spLocks noGrp="1"/>
          </p:cNvSpPr>
          <p:nvPr>
            <p:ph type="title"/>
          </p:nvPr>
        </p:nvSpPr>
        <p:spPr>
          <a:xfrm>
            <a:off x="457200" y="135163"/>
            <a:ext cx="8229600" cy="1143000"/>
          </a:xfrm>
        </p:spPr>
        <p:txBody>
          <a:bodyPr/>
          <a:lstStyle/>
          <a:p>
            <a:r>
              <a:rPr lang="en-US" dirty="0"/>
              <a:t>A Retrieval Threshold for Learning</a:t>
            </a:r>
          </a:p>
        </p:txBody>
      </p:sp>
      <p:sp>
        <p:nvSpPr>
          <p:cNvPr id="4" name="Rectangle 3">
            <a:extLst>
              <a:ext uri="{FF2B5EF4-FFF2-40B4-BE49-F238E27FC236}">
                <a16:creationId xmlns:a16="http://schemas.microsoft.com/office/drawing/2014/main" id="{24926260-7897-E700-4A5E-AC856B356D67}"/>
              </a:ext>
            </a:extLst>
          </p:cNvPr>
          <p:cNvSpPr/>
          <p:nvPr/>
        </p:nvSpPr>
        <p:spPr>
          <a:xfrm>
            <a:off x="2806806" y="1683931"/>
            <a:ext cx="3657600" cy="365760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333E992-52B5-BB86-5836-7E2FBFF9371F}"/>
              </a:ext>
            </a:extLst>
          </p:cNvPr>
          <p:cNvSpPr/>
          <p:nvPr/>
        </p:nvSpPr>
        <p:spPr>
          <a:xfrm>
            <a:off x="4640185" y="4077812"/>
            <a:ext cx="182880" cy="182880"/>
          </a:xfrm>
          <a:prstGeom prst="ellipse">
            <a:avLst/>
          </a:prstGeom>
          <a:solidFill>
            <a:srgbClr val="0070C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FEFD315-44B3-6807-9FEE-1C2CBB9282CF}"/>
              </a:ext>
            </a:extLst>
          </p:cNvPr>
          <p:cNvSpPr/>
          <p:nvPr/>
        </p:nvSpPr>
        <p:spPr>
          <a:xfrm>
            <a:off x="4817842" y="2947359"/>
            <a:ext cx="182880" cy="182880"/>
          </a:xfrm>
          <a:prstGeom prst="ellipse">
            <a:avLst/>
          </a:prstGeom>
          <a:solidFill>
            <a:srgbClr val="0070C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A722F3D-A6F2-BC03-2BB4-7AA17A407542}"/>
              </a:ext>
            </a:extLst>
          </p:cNvPr>
          <p:cNvSpPr/>
          <p:nvPr/>
        </p:nvSpPr>
        <p:spPr>
          <a:xfrm>
            <a:off x="4998726" y="1793811"/>
            <a:ext cx="182880" cy="182880"/>
          </a:xfrm>
          <a:prstGeom prst="ellipse">
            <a:avLst/>
          </a:prstGeom>
          <a:solidFill>
            <a:srgbClr val="0070C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3C19D68-8184-313F-1F0D-CB626ABD86CF}"/>
              </a:ext>
            </a:extLst>
          </p:cNvPr>
          <p:cNvSpPr/>
          <p:nvPr/>
        </p:nvSpPr>
        <p:spPr>
          <a:xfrm>
            <a:off x="5962110" y="3194636"/>
            <a:ext cx="182880" cy="182880"/>
          </a:xfrm>
          <a:prstGeom prst="ellipse">
            <a:avLst/>
          </a:prstGeom>
          <a:solidFill>
            <a:srgbClr val="0070C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F9D6AA8-12B1-FED7-D8F2-54053E4237A2}"/>
              </a:ext>
            </a:extLst>
          </p:cNvPr>
          <p:cNvSpPr/>
          <p:nvPr/>
        </p:nvSpPr>
        <p:spPr>
          <a:xfrm>
            <a:off x="3858990" y="1967436"/>
            <a:ext cx="2103120" cy="2103120"/>
          </a:xfrm>
          <a:prstGeom prst="ellipse">
            <a:avLst/>
          </a:prstGeom>
          <a:solidFill>
            <a:srgbClr val="0070C0">
              <a:alpha val="10000"/>
            </a:srgbClr>
          </a:solidFill>
          <a:ln w="38100">
            <a:solidFill>
              <a:srgbClr val="0070C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7769D7F-C42F-160B-8DF6-BB2C4E8B6D1D}"/>
              </a:ext>
            </a:extLst>
          </p:cNvPr>
          <p:cNvSpPr/>
          <p:nvPr/>
        </p:nvSpPr>
        <p:spPr>
          <a:xfrm rot="6032012">
            <a:off x="4895978" y="3206365"/>
            <a:ext cx="952822" cy="853218"/>
          </a:xfrm>
          <a:prstGeom prst="rtTriangle">
            <a:avLst/>
          </a:prstGeom>
          <a:noFill/>
          <a:ln w="25400">
            <a:solidFill>
              <a:srgbClr val="FF0000">
                <a:alpha val="5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loud Callout 70">
            <a:extLst>
              <a:ext uri="{FF2B5EF4-FFF2-40B4-BE49-F238E27FC236}">
                <a16:creationId xmlns:a16="http://schemas.microsoft.com/office/drawing/2014/main" id="{11FD0C74-D7C2-E02F-0212-215B3E9F177C}"/>
              </a:ext>
            </a:extLst>
          </p:cNvPr>
          <p:cNvSpPr/>
          <p:nvPr/>
        </p:nvSpPr>
        <p:spPr>
          <a:xfrm flipH="1">
            <a:off x="2956742" y="2392687"/>
            <a:ext cx="1442976" cy="714396"/>
          </a:xfrm>
          <a:prstGeom prst="cloudCallout">
            <a:avLst>
              <a:gd name="adj1" fmla="val -75610"/>
              <a:gd name="adj2" fmla="val 326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k odor here too</a:t>
            </a:r>
          </a:p>
        </p:txBody>
      </p:sp>
      <p:sp>
        <p:nvSpPr>
          <p:cNvPr id="12" name="Cloud Callout 69">
            <a:extLst>
              <a:ext uri="{FF2B5EF4-FFF2-40B4-BE49-F238E27FC236}">
                <a16:creationId xmlns:a16="http://schemas.microsoft.com/office/drawing/2014/main" id="{40442DD5-8AF8-0B3E-A645-DB82D7F4B339}"/>
              </a:ext>
            </a:extLst>
          </p:cNvPr>
          <p:cNvSpPr/>
          <p:nvPr/>
        </p:nvSpPr>
        <p:spPr>
          <a:xfrm flipH="1">
            <a:off x="2956742" y="3512731"/>
            <a:ext cx="1290577" cy="714396"/>
          </a:xfrm>
          <a:prstGeom prst="cloudCallout">
            <a:avLst>
              <a:gd name="adj1" fmla="val -75610"/>
              <a:gd name="adj2" fmla="val 3264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k odor here</a:t>
            </a:r>
          </a:p>
        </p:txBody>
      </p:sp>
      <p:sp>
        <p:nvSpPr>
          <p:cNvPr id="13" name="TextBox 12">
            <a:extLst>
              <a:ext uri="{FF2B5EF4-FFF2-40B4-BE49-F238E27FC236}">
                <a16:creationId xmlns:a16="http://schemas.microsoft.com/office/drawing/2014/main" id="{59B4F436-DCA1-562C-4EEA-3E996D084BAA}"/>
              </a:ext>
            </a:extLst>
          </p:cNvPr>
          <p:cNvSpPr txBox="1"/>
          <p:nvPr/>
        </p:nvSpPr>
        <p:spPr>
          <a:xfrm>
            <a:off x="3644925" y="4940280"/>
            <a:ext cx="2185214" cy="369332"/>
          </a:xfrm>
          <a:prstGeom prst="rect">
            <a:avLst/>
          </a:prstGeom>
          <a:noFill/>
        </p:spPr>
        <p:txBody>
          <a:bodyPr wrap="none" rtlCol="0">
            <a:spAutoFit/>
          </a:bodyPr>
          <a:lstStyle/>
          <a:p>
            <a:r>
              <a:rPr lang="en-US" b="1" dirty="0"/>
              <a:t>Memory Encoding</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04AB98-05AC-516F-9F18-76369870C790}"/>
                  </a:ext>
                </a:extLst>
              </p:cNvPr>
              <p:cNvSpPr txBox="1"/>
              <p:nvPr/>
            </p:nvSpPr>
            <p:spPr>
              <a:xfrm>
                <a:off x="5365525" y="3610327"/>
                <a:ext cx="502889" cy="307777"/>
              </a:xfrm>
              <a:prstGeom prst="rect">
                <a:avLst/>
              </a:prstGeom>
              <a:solidFill>
                <a:schemeClr val="bg1">
                  <a:alpha val="5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𝜽</m:t>
                      </m:r>
                      <m:r>
                        <a:rPr lang="en-US" sz="2000" b="1" i="1" baseline="-25000" smtClean="0">
                          <a:latin typeface="Cambria Math" panose="02040503050406030204" pitchFamily="18" charset="0"/>
                          <a:ea typeface="Cambria Math" panose="02040503050406030204" pitchFamily="18" charset="0"/>
                        </a:rPr>
                        <m:t>𝒂</m:t>
                      </m:r>
                    </m:oMath>
                  </m:oMathPara>
                </a14:m>
                <a:endParaRPr lang="en-US" sz="2000" b="1" baseline="-25000" dirty="0"/>
              </a:p>
            </p:txBody>
          </p:sp>
        </mc:Choice>
        <mc:Fallback xmlns="">
          <p:sp>
            <p:nvSpPr>
              <p:cNvPr id="14" name="TextBox 13">
                <a:extLst>
                  <a:ext uri="{FF2B5EF4-FFF2-40B4-BE49-F238E27FC236}">
                    <a16:creationId xmlns:a16="http://schemas.microsoft.com/office/drawing/2014/main" id="{9D04AB98-05AC-516F-9F18-76369870C790}"/>
                  </a:ext>
                </a:extLst>
              </p:cNvPr>
              <p:cNvSpPr txBox="1">
                <a:spLocks noRot="1" noChangeAspect="1" noMove="1" noResize="1" noEditPoints="1" noAdjustHandles="1" noChangeArrowheads="1" noChangeShapeType="1" noTextEdit="1"/>
              </p:cNvSpPr>
              <p:nvPr/>
            </p:nvSpPr>
            <p:spPr>
              <a:xfrm>
                <a:off x="5365525" y="3610327"/>
                <a:ext cx="502889" cy="307777"/>
              </a:xfrm>
              <a:prstGeom prst="rect">
                <a:avLst/>
              </a:prstGeom>
              <a:blipFill>
                <a:blip r:embed="rId2"/>
                <a:stretch>
                  <a:fillRect b="-11765"/>
                </a:stretch>
              </a:blipFill>
            </p:spPr>
            <p:txBody>
              <a:bodyPr/>
              <a:lstStyle/>
              <a:p>
                <a:r>
                  <a:rPr lang="en-US">
                    <a:noFill/>
                  </a:rPr>
                  <a:t> </a:t>
                </a:r>
              </a:p>
            </p:txBody>
          </p:sp>
        </mc:Fallback>
      </mc:AlternateContent>
      <p:sp>
        <p:nvSpPr>
          <p:cNvPr id="15" name="Freeform: Shape 14">
            <a:extLst>
              <a:ext uri="{FF2B5EF4-FFF2-40B4-BE49-F238E27FC236}">
                <a16:creationId xmlns:a16="http://schemas.microsoft.com/office/drawing/2014/main" id="{5825BDA0-1CC3-1863-02D1-16DDFA498466}"/>
              </a:ext>
            </a:extLst>
          </p:cNvPr>
          <p:cNvSpPr/>
          <p:nvPr/>
        </p:nvSpPr>
        <p:spPr>
          <a:xfrm>
            <a:off x="4390753" y="1837746"/>
            <a:ext cx="1861002" cy="2328887"/>
          </a:xfrm>
          <a:custGeom>
            <a:avLst/>
            <a:gdLst>
              <a:gd name="connsiteX0" fmla="*/ 319281 w 1861002"/>
              <a:gd name="connsiteY0" fmla="*/ 2328887 h 2328887"/>
              <a:gd name="connsiteX1" fmla="*/ 776481 w 1861002"/>
              <a:gd name="connsiteY1" fmla="*/ 1616506 h 2328887"/>
              <a:gd name="connsiteX2" fmla="*/ 304 w 1861002"/>
              <a:gd name="connsiteY2" fmla="*/ 617045 h 2328887"/>
              <a:gd name="connsiteX3" fmla="*/ 691420 w 1861002"/>
              <a:gd name="connsiteY3" fmla="*/ 21622 h 2328887"/>
              <a:gd name="connsiteX4" fmla="*/ 1329374 w 1861002"/>
              <a:gd name="connsiteY4" fmla="*/ 202376 h 2328887"/>
              <a:gd name="connsiteX5" fmla="*/ 1052927 w 1861002"/>
              <a:gd name="connsiteY5" fmla="*/ 882859 h 2328887"/>
              <a:gd name="connsiteX6" fmla="*/ 1861002 w 1861002"/>
              <a:gd name="connsiteY6" fmla="*/ 1605873 h 232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1002" h="2328887">
                <a:moveTo>
                  <a:pt x="319281" y="2328887"/>
                </a:moveTo>
                <a:cubicBezTo>
                  <a:pt x="574462" y="2115350"/>
                  <a:pt x="829644" y="1901813"/>
                  <a:pt x="776481" y="1616506"/>
                </a:cubicBezTo>
                <a:cubicBezTo>
                  <a:pt x="723318" y="1331199"/>
                  <a:pt x="14481" y="882859"/>
                  <a:pt x="304" y="617045"/>
                </a:cubicBezTo>
                <a:cubicBezTo>
                  <a:pt x="-13873" y="351231"/>
                  <a:pt x="469908" y="90733"/>
                  <a:pt x="691420" y="21622"/>
                </a:cubicBezTo>
                <a:cubicBezTo>
                  <a:pt x="912932" y="-47490"/>
                  <a:pt x="1269123" y="58836"/>
                  <a:pt x="1329374" y="202376"/>
                </a:cubicBezTo>
                <a:cubicBezTo>
                  <a:pt x="1389625" y="345915"/>
                  <a:pt x="964322" y="648943"/>
                  <a:pt x="1052927" y="882859"/>
                </a:cubicBezTo>
                <a:cubicBezTo>
                  <a:pt x="1141532" y="1116775"/>
                  <a:pt x="1501267" y="1361324"/>
                  <a:pt x="1861002" y="1605873"/>
                </a:cubicBezTo>
              </a:path>
            </a:pathLst>
          </a:custGeom>
          <a:noFill/>
          <a:ln w="25400">
            <a:solidFill>
              <a:schemeClr val="bg1">
                <a:lumMod val="65000"/>
              </a:schemeClr>
            </a:solidFill>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B1670DD-980F-B70A-666A-19A8E1E72A99}"/>
              </a:ext>
            </a:extLst>
          </p:cNvPr>
          <p:cNvGrpSpPr/>
          <p:nvPr/>
        </p:nvGrpSpPr>
        <p:grpSpPr>
          <a:xfrm>
            <a:off x="4088915" y="4152237"/>
            <a:ext cx="639703" cy="632091"/>
            <a:chOff x="2196509" y="4068506"/>
            <a:chExt cx="639703" cy="632091"/>
          </a:xfrm>
        </p:grpSpPr>
        <p:sp>
          <p:nvSpPr>
            <p:cNvPr id="17" name="Teardrop 18">
              <a:extLst>
                <a:ext uri="{FF2B5EF4-FFF2-40B4-BE49-F238E27FC236}">
                  <a16:creationId xmlns:a16="http://schemas.microsoft.com/office/drawing/2014/main" id="{DAA1BE8A-DEFF-9096-E00C-555DCD9720D1}"/>
                </a:ext>
              </a:extLst>
            </p:cNvPr>
            <p:cNvSpPr/>
            <p:nvPr/>
          </p:nvSpPr>
          <p:spPr>
            <a:xfrm>
              <a:off x="2402706" y="4162056"/>
              <a:ext cx="338527" cy="359981"/>
            </a:xfrm>
            <a:custGeom>
              <a:avLst/>
              <a:gdLst>
                <a:gd name="connsiteX0" fmla="*/ 0 w 279712"/>
                <a:gd name="connsiteY0" fmla="*/ 155790 h 311580"/>
                <a:gd name="connsiteX1" fmla="*/ 139856 w 279712"/>
                <a:gd name="connsiteY1" fmla="*/ 0 h 311580"/>
                <a:gd name="connsiteX2" fmla="*/ 279712 w 279712"/>
                <a:gd name="connsiteY2" fmla="*/ 0 h 311580"/>
                <a:gd name="connsiteX3" fmla="*/ 279712 w 279712"/>
                <a:gd name="connsiteY3" fmla="*/ 155790 h 311580"/>
                <a:gd name="connsiteX4" fmla="*/ 139856 w 279712"/>
                <a:gd name="connsiteY4" fmla="*/ 311580 h 311580"/>
                <a:gd name="connsiteX5" fmla="*/ 0 w 279712"/>
                <a:gd name="connsiteY5" fmla="*/ 155790 h 311580"/>
                <a:gd name="connsiteX0" fmla="*/ 0 w 338191"/>
                <a:gd name="connsiteY0" fmla="*/ 208952 h 313243"/>
                <a:gd name="connsiteX1" fmla="*/ 198335 w 338191"/>
                <a:gd name="connsiteY1" fmla="*/ 0 h 313243"/>
                <a:gd name="connsiteX2" fmla="*/ 338191 w 338191"/>
                <a:gd name="connsiteY2" fmla="*/ 0 h 313243"/>
                <a:gd name="connsiteX3" fmla="*/ 338191 w 338191"/>
                <a:gd name="connsiteY3" fmla="*/ 155790 h 313243"/>
                <a:gd name="connsiteX4" fmla="*/ 198335 w 338191"/>
                <a:gd name="connsiteY4" fmla="*/ 311580 h 313243"/>
                <a:gd name="connsiteX5" fmla="*/ 0 w 338191"/>
                <a:gd name="connsiteY5" fmla="*/ 208952 h 313243"/>
                <a:gd name="connsiteX0" fmla="*/ 336 w 338527"/>
                <a:gd name="connsiteY0" fmla="*/ 208952 h 359981"/>
                <a:gd name="connsiteX1" fmla="*/ 198671 w 338527"/>
                <a:gd name="connsiteY1" fmla="*/ 0 h 359981"/>
                <a:gd name="connsiteX2" fmla="*/ 338527 w 338527"/>
                <a:gd name="connsiteY2" fmla="*/ 0 h 359981"/>
                <a:gd name="connsiteX3" fmla="*/ 338527 w 338527"/>
                <a:gd name="connsiteY3" fmla="*/ 155790 h 359981"/>
                <a:gd name="connsiteX4" fmla="*/ 156140 w 338527"/>
                <a:gd name="connsiteY4" fmla="*/ 359427 h 359981"/>
                <a:gd name="connsiteX5" fmla="*/ 336 w 338527"/>
                <a:gd name="connsiteY5" fmla="*/ 208952 h 35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527" h="359981">
                  <a:moveTo>
                    <a:pt x="336" y="208952"/>
                  </a:moveTo>
                  <a:cubicBezTo>
                    <a:pt x="7425" y="149048"/>
                    <a:pt x="121431" y="0"/>
                    <a:pt x="198671" y="0"/>
                  </a:cubicBezTo>
                  <a:lnTo>
                    <a:pt x="338527" y="0"/>
                  </a:lnTo>
                  <a:lnTo>
                    <a:pt x="338527" y="155790"/>
                  </a:lnTo>
                  <a:cubicBezTo>
                    <a:pt x="338527" y="241830"/>
                    <a:pt x="212505" y="350567"/>
                    <a:pt x="156140" y="359427"/>
                  </a:cubicBezTo>
                  <a:cubicBezTo>
                    <a:pt x="99775" y="368287"/>
                    <a:pt x="-6753" y="268857"/>
                    <a:pt x="336" y="208952"/>
                  </a:cubicBezTo>
                  <a:close/>
                </a:path>
              </a:pathLst>
            </a:cu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5382E1A-EEEB-6809-51E3-EFBC3AB5F419}"/>
                </a:ext>
              </a:extLst>
            </p:cNvPr>
            <p:cNvGrpSpPr/>
            <p:nvPr/>
          </p:nvGrpSpPr>
          <p:grpSpPr>
            <a:xfrm>
              <a:off x="2618680" y="4228966"/>
              <a:ext cx="217532" cy="113080"/>
              <a:chOff x="3692134" y="4288522"/>
              <a:chExt cx="327664" cy="123483"/>
            </a:xfrm>
          </p:grpSpPr>
          <p:sp>
            <p:nvSpPr>
              <p:cNvPr id="24" name="Arc 23">
                <a:extLst>
                  <a:ext uri="{FF2B5EF4-FFF2-40B4-BE49-F238E27FC236}">
                    <a16:creationId xmlns:a16="http://schemas.microsoft.com/office/drawing/2014/main" id="{EC2427A6-93A3-FC13-5744-596D2C8CDC5A}"/>
                  </a:ext>
                </a:extLst>
              </p:cNvPr>
              <p:cNvSpPr/>
              <p:nvPr/>
            </p:nvSpPr>
            <p:spPr>
              <a:xfrm>
                <a:off x="3692134" y="4289685"/>
                <a:ext cx="308681" cy="122320"/>
              </a:xfrm>
              <a:prstGeom prst="arc">
                <a:avLst>
                  <a:gd name="adj1" fmla="val 16200000"/>
                  <a:gd name="adj2" fmla="val 6"/>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31F0CB25-1A34-CFED-2872-FB371B410375}"/>
                  </a:ext>
                </a:extLst>
              </p:cNvPr>
              <p:cNvSpPr/>
              <p:nvPr/>
            </p:nvSpPr>
            <p:spPr>
              <a:xfrm rot="20643501">
                <a:off x="3711117" y="4289685"/>
                <a:ext cx="308681" cy="122320"/>
              </a:xfrm>
              <a:prstGeom prst="arc">
                <a:avLst>
                  <a:gd name="adj1" fmla="val 16200000"/>
                  <a:gd name="adj2" fmla="val 6"/>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991AB05B-592A-415B-EEB4-952F99D3506D}"/>
                  </a:ext>
                </a:extLst>
              </p:cNvPr>
              <p:cNvSpPr/>
              <p:nvPr/>
            </p:nvSpPr>
            <p:spPr>
              <a:xfrm rot="1451773">
                <a:off x="3697169" y="4288522"/>
                <a:ext cx="282241" cy="95070"/>
              </a:xfrm>
              <a:prstGeom prst="arc">
                <a:avLst>
                  <a:gd name="adj1" fmla="val 16200000"/>
                  <a:gd name="adj2" fmla="val 6"/>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44ABE19-A788-F0C9-8AA9-9159F9B534B6}"/>
                </a:ext>
              </a:extLst>
            </p:cNvPr>
            <p:cNvGrpSpPr/>
            <p:nvPr/>
          </p:nvGrpSpPr>
          <p:grpSpPr>
            <a:xfrm rot="5400000" flipH="1">
              <a:off x="2496148" y="4120732"/>
              <a:ext cx="217532" cy="113080"/>
              <a:chOff x="3692134" y="4288522"/>
              <a:chExt cx="327664" cy="123483"/>
            </a:xfrm>
          </p:grpSpPr>
          <p:sp>
            <p:nvSpPr>
              <p:cNvPr id="21" name="Arc 20">
                <a:extLst>
                  <a:ext uri="{FF2B5EF4-FFF2-40B4-BE49-F238E27FC236}">
                    <a16:creationId xmlns:a16="http://schemas.microsoft.com/office/drawing/2014/main" id="{8EBAF5B7-2DA2-1632-90C4-1F9D312F23E4}"/>
                  </a:ext>
                </a:extLst>
              </p:cNvPr>
              <p:cNvSpPr/>
              <p:nvPr/>
            </p:nvSpPr>
            <p:spPr>
              <a:xfrm>
                <a:off x="3692134" y="4289685"/>
                <a:ext cx="308681" cy="122320"/>
              </a:xfrm>
              <a:prstGeom prst="arc">
                <a:avLst>
                  <a:gd name="adj1" fmla="val 16200000"/>
                  <a:gd name="adj2" fmla="val 6"/>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62F96DBA-3B19-69CA-E6BF-953E4FDA94BE}"/>
                  </a:ext>
                </a:extLst>
              </p:cNvPr>
              <p:cNvSpPr/>
              <p:nvPr/>
            </p:nvSpPr>
            <p:spPr>
              <a:xfrm rot="20643501">
                <a:off x="3711117" y="4289685"/>
                <a:ext cx="308681" cy="122320"/>
              </a:xfrm>
              <a:prstGeom prst="arc">
                <a:avLst>
                  <a:gd name="adj1" fmla="val 16200000"/>
                  <a:gd name="adj2" fmla="val 6"/>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6BF27DB7-84F7-BF0E-73E7-44F2186F5B05}"/>
                  </a:ext>
                </a:extLst>
              </p:cNvPr>
              <p:cNvSpPr/>
              <p:nvPr/>
            </p:nvSpPr>
            <p:spPr>
              <a:xfrm rot="1451773">
                <a:off x="3697169" y="4288522"/>
                <a:ext cx="282241" cy="95070"/>
              </a:xfrm>
              <a:prstGeom prst="arc">
                <a:avLst>
                  <a:gd name="adj1" fmla="val 16200000"/>
                  <a:gd name="adj2" fmla="val 6"/>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CC9A78C6-6EB0-169A-390A-B09CA6AD0376}"/>
                </a:ext>
              </a:extLst>
            </p:cNvPr>
            <p:cNvSpPr/>
            <p:nvPr/>
          </p:nvSpPr>
          <p:spPr>
            <a:xfrm>
              <a:off x="2196509" y="4471997"/>
              <a:ext cx="270483" cy="228600"/>
            </a:xfrm>
            <a:custGeom>
              <a:avLst/>
              <a:gdLst>
                <a:gd name="connsiteX0" fmla="*/ 270483 w 270483"/>
                <a:gd name="connsiteY0" fmla="*/ 0 h 228600"/>
                <a:gd name="connsiteX1" fmla="*/ 31251 w 270483"/>
                <a:gd name="connsiteY1" fmla="*/ 42530 h 228600"/>
                <a:gd name="connsiteX2" fmla="*/ 9986 w 270483"/>
                <a:gd name="connsiteY2" fmla="*/ 228600 h 228600"/>
              </a:gdLst>
              <a:ahLst/>
              <a:cxnLst>
                <a:cxn ang="0">
                  <a:pos x="connsiteX0" y="connsiteY0"/>
                </a:cxn>
                <a:cxn ang="0">
                  <a:pos x="connsiteX1" y="connsiteY1"/>
                </a:cxn>
                <a:cxn ang="0">
                  <a:pos x="connsiteX2" y="connsiteY2"/>
                </a:cxn>
              </a:cxnLst>
              <a:rect l="l" t="t" r="r" b="b"/>
              <a:pathLst>
                <a:path w="270483" h="228600">
                  <a:moveTo>
                    <a:pt x="270483" y="0"/>
                  </a:moveTo>
                  <a:cubicBezTo>
                    <a:pt x="172575" y="2215"/>
                    <a:pt x="74667" y="4430"/>
                    <a:pt x="31251" y="42530"/>
                  </a:cubicBezTo>
                  <a:cubicBezTo>
                    <a:pt x="-12165" y="80630"/>
                    <a:pt x="-1090" y="154615"/>
                    <a:pt x="9986" y="228600"/>
                  </a:cubicBezTo>
                </a:path>
              </a:pathLst>
            </a:cu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398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B2B05B8-10C8-A9B5-46B1-06A862C3312F}"/>
              </a:ext>
            </a:extLst>
          </p:cNvPr>
          <p:cNvSpPr txBox="1"/>
          <p:nvPr/>
        </p:nvSpPr>
        <p:spPr>
          <a:xfrm>
            <a:off x="2620457" y="2962883"/>
            <a:ext cx="397866" cy="276999"/>
          </a:xfrm>
          <a:prstGeom prst="rect">
            <a:avLst/>
          </a:prstGeom>
          <a:noFill/>
        </p:spPr>
        <p:txBody>
          <a:bodyPr wrap="none" rtlCol="0">
            <a:spAutoFit/>
          </a:bodyPr>
          <a:lstStyle/>
          <a:p>
            <a:pPr algn="ctr"/>
            <a:r>
              <a:rPr lang="en-US" sz="1200" dirty="0" err="1">
                <a:latin typeface="Symbol" panose="05050102010706020507" pitchFamily="18" charset="2"/>
                <a:cs typeface="Arial" panose="020B0604020202020204" pitchFamily="34" charset="0"/>
              </a:rPr>
              <a:t>D</a:t>
            </a:r>
            <a:r>
              <a:rPr lang="en-US" sz="1200" i="1" dirty="0" err="1">
                <a:latin typeface="Cambria" panose="02040503050406030204" pitchFamily="18" charset="0"/>
                <a:ea typeface="Cambria" panose="02040503050406030204" pitchFamily="18" charset="0"/>
                <a:cs typeface="Arial" panose="020B0604020202020204" pitchFamily="34" charset="0"/>
              </a:rPr>
              <a:t>w</a:t>
            </a:r>
            <a:endParaRPr lang="en-US" sz="1200" i="1" dirty="0">
              <a:latin typeface="Cambria" panose="02040503050406030204" pitchFamily="18" charset="0"/>
              <a:ea typeface="Cambria" panose="02040503050406030204" pitchFamily="18" charset="0"/>
              <a:cs typeface="Arial" panose="020B0604020202020204" pitchFamily="34" charset="0"/>
            </a:endParaRPr>
          </a:p>
        </p:txBody>
      </p:sp>
      <p:sp>
        <p:nvSpPr>
          <p:cNvPr id="18" name="TextBox 17">
            <a:extLst>
              <a:ext uri="{FF2B5EF4-FFF2-40B4-BE49-F238E27FC236}">
                <a16:creationId xmlns:a16="http://schemas.microsoft.com/office/drawing/2014/main" id="{75AF8E2A-2CF6-D1E0-2AA0-8171477012DE}"/>
              </a:ext>
            </a:extLst>
          </p:cNvPr>
          <p:cNvSpPr txBox="1"/>
          <p:nvPr/>
        </p:nvSpPr>
        <p:spPr>
          <a:xfrm>
            <a:off x="1566650" y="2782977"/>
            <a:ext cx="780984" cy="461665"/>
          </a:xfrm>
          <a:prstGeom prst="rect">
            <a:avLst/>
          </a:prstGeom>
          <a:noFill/>
        </p:spPr>
        <p:txBody>
          <a:bodyPr wrap="none" rtlCol="0">
            <a:spAutoFit/>
          </a:bodyPr>
          <a:lstStyle/>
          <a:p>
            <a:pPr algn="ctr"/>
            <a:r>
              <a:rPr lang="en-US" sz="1200" dirty="0">
                <a:cs typeface="Arial" panose="020B0604020202020204" pitchFamily="34" charset="0"/>
              </a:rPr>
              <a:t>retrieved</a:t>
            </a:r>
          </a:p>
          <a:p>
            <a:pPr algn="ctr"/>
            <a:r>
              <a:rPr lang="en-US" sz="1200" dirty="0">
                <a:cs typeface="Arial" panose="020B0604020202020204" pitchFamily="34" charset="0"/>
              </a:rPr>
              <a:t>memory</a:t>
            </a:r>
          </a:p>
        </p:txBody>
      </p:sp>
      <p:pic>
        <p:nvPicPr>
          <p:cNvPr id="98" name="Memory Formation and Consolidation">
            <a:hlinkClick r:id="" action="ppaction://media"/>
            <a:extLst>
              <a:ext uri="{FF2B5EF4-FFF2-40B4-BE49-F238E27FC236}">
                <a16:creationId xmlns:a16="http://schemas.microsoft.com/office/drawing/2014/main" id="{9E13ABD9-2274-697A-F9BA-F315CECB20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8845" y="-522518"/>
            <a:ext cx="7331471" cy="7303055"/>
          </a:xfrm>
          <a:prstGeom prst="rect">
            <a:avLst/>
          </a:prstGeom>
        </p:spPr>
      </p:pic>
      <p:sp>
        <p:nvSpPr>
          <p:cNvPr id="2" name="Title 1">
            <a:extLst>
              <a:ext uri="{FF2B5EF4-FFF2-40B4-BE49-F238E27FC236}">
                <a16:creationId xmlns:a16="http://schemas.microsoft.com/office/drawing/2014/main" id="{8FB9A213-5DC2-01B4-1993-30EFB09B7F9B}"/>
              </a:ext>
            </a:extLst>
          </p:cNvPr>
          <p:cNvSpPr>
            <a:spLocks noGrp="1"/>
          </p:cNvSpPr>
          <p:nvPr>
            <p:ph type="title"/>
          </p:nvPr>
        </p:nvSpPr>
        <p:spPr>
          <a:xfrm>
            <a:off x="457200" y="-78731"/>
            <a:ext cx="8229600" cy="1143000"/>
          </a:xfrm>
        </p:spPr>
        <p:txBody>
          <a:bodyPr/>
          <a:lstStyle/>
          <a:p>
            <a:r>
              <a:rPr lang="en-US" dirty="0"/>
              <a:t>Online Memory Consolidation</a:t>
            </a:r>
          </a:p>
        </p:txBody>
      </p:sp>
      <p:sp>
        <p:nvSpPr>
          <p:cNvPr id="4" name="Oval 3">
            <a:extLst>
              <a:ext uri="{FF2B5EF4-FFF2-40B4-BE49-F238E27FC236}">
                <a16:creationId xmlns:a16="http://schemas.microsoft.com/office/drawing/2014/main" id="{DD19B758-00FC-1142-2C80-CB3567561959}"/>
              </a:ext>
            </a:extLst>
          </p:cNvPr>
          <p:cNvSpPr/>
          <p:nvPr/>
        </p:nvSpPr>
        <p:spPr>
          <a:xfrm>
            <a:off x="2295415" y="2946130"/>
            <a:ext cx="182880" cy="1828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2B371F1-E471-F5BE-B92C-D3508632D20E}"/>
              </a:ext>
            </a:extLst>
          </p:cNvPr>
          <p:cNvSpPr/>
          <p:nvPr/>
        </p:nvSpPr>
        <p:spPr>
          <a:xfrm>
            <a:off x="3009028" y="4484292"/>
            <a:ext cx="182880" cy="18288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5C79E3A-1407-0019-C8E2-BE7232ED3FCE}"/>
              </a:ext>
            </a:extLst>
          </p:cNvPr>
          <p:cNvSpPr/>
          <p:nvPr/>
        </p:nvSpPr>
        <p:spPr>
          <a:xfrm>
            <a:off x="1417038" y="4050855"/>
            <a:ext cx="182880" cy="18288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C252E65-5D40-02F9-F011-1A77F141133E}"/>
              </a:ext>
            </a:extLst>
          </p:cNvPr>
          <p:cNvCxnSpPr/>
          <p:nvPr/>
        </p:nvCxnSpPr>
        <p:spPr>
          <a:xfrm flipV="1">
            <a:off x="2495038" y="2778843"/>
            <a:ext cx="227795" cy="261395"/>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5FFCEA-A4DC-E948-9643-83446EED03DA}"/>
              </a:ext>
            </a:extLst>
          </p:cNvPr>
          <p:cNvCxnSpPr/>
          <p:nvPr/>
        </p:nvCxnSpPr>
        <p:spPr>
          <a:xfrm>
            <a:off x="2489728" y="3061173"/>
            <a:ext cx="166526" cy="319322"/>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ED87792-4F5D-09EB-C578-D546C0D33971}"/>
              </a:ext>
            </a:extLst>
          </p:cNvPr>
          <p:cNvCxnSpPr/>
          <p:nvPr/>
        </p:nvCxnSpPr>
        <p:spPr>
          <a:xfrm>
            <a:off x="2494850" y="3053410"/>
            <a:ext cx="226187" cy="446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1DF984B-F037-2988-E5A3-B16962C0D39A}"/>
              </a:ext>
            </a:extLst>
          </p:cNvPr>
          <p:cNvSpPr/>
          <p:nvPr/>
        </p:nvSpPr>
        <p:spPr>
          <a:xfrm>
            <a:off x="797350" y="1389851"/>
            <a:ext cx="3200400" cy="3200400"/>
          </a:xfrm>
          <a:prstGeom prst="ellipse">
            <a:avLst/>
          </a:prstGeom>
          <a:solidFill>
            <a:srgbClr val="FFC000">
              <a:alpha val="10000"/>
            </a:srgbClr>
          </a:solidFill>
          <a:ln w="38100">
            <a:solidFill>
              <a:srgbClr val="FFC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41D20606-67A2-BC0A-30C4-26EB991032D3}"/>
              </a:ext>
            </a:extLst>
          </p:cNvPr>
          <p:cNvSpPr/>
          <p:nvPr/>
        </p:nvSpPr>
        <p:spPr>
          <a:xfrm rot="845715">
            <a:off x="1716685" y="3168919"/>
            <a:ext cx="1434973" cy="1131116"/>
          </a:xfrm>
          <a:prstGeom prst="triangle">
            <a:avLst>
              <a:gd name="adj" fmla="val 35861"/>
            </a:avLst>
          </a:prstGeom>
          <a:noFill/>
          <a:ln>
            <a:solidFill>
              <a:schemeClr val="bg1">
                <a:lumMod val="65000"/>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69A6DF-310A-0534-C85C-ECAA95D8D3E3}"/>
              </a:ext>
            </a:extLst>
          </p:cNvPr>
          <p:cNvSpPr txBox="1"/>
          <p:nvPr/>
        </p:nvSpPr>
        <p:spPr>
          <a:xfrm>
            <a:off x="1943670" y="3512120"/>
            <a:ext cx="712054" cy="461665"/>
          </a:xfrm>
          <a:prstGeom prst="rect">
            <a:avLst/>
          </a:prstGeom>
          <a:noFill/>
        </p:spPr>
        <p:txBody>
          <a:bodyPr wrap="none" rtlCol="0">
            <a:spAutoFit/>
          </a:bodyPr>
          <a:lstStyle/>
          <a:p>
            <a:pPr algn="ctr"/>
            <a:r>
              <a:rPr lang="en-US" sz="1200" dirty="0">
                <a:cs typeface="Arial" panose="020B0604020202020204" pitchFamily="34" charset="0"/>
              </a:rPr>
              <a:t>current</a:t>
            </a:r>
          </a:p>
          <a:p>
            <a:pPr algn="ctr"/>
            <a:r>
              <a:rPr lang="en-US" sz="1200" dirty="0">
                <a:latin typeface="Arial" panose="020B0604020202020204" pitchFamily="34" charset="0"/>
                <a:cs typeface="Arial" panose="020B0604020202020204" pitchFamily="34" charset="0"/>
              </a:rPr>
              <a:t>position</a:t>
            </a:r>
          </a:p>
        </p:txBody>
      </p:sp>
      <p:sp>
        <p:nvSpPr>
          <p:cNvPr id="13" name="Oval 12">
            <a:extLst>
              <a:ext uri="{FF2B5EF4-FFF2-40B4-BE49-F238E27FC236}">
                <a16:creationId xmlns:a16="http://schemas.microsoft.com/office/drawing/2014/main" id="{A0A9736E-3376-CDA5-2716-C3F3066B731E}"/>
              </a:ext>
            </a:extLst>
          </p:cNvPr>
          <p:cNvSpPr/>
          <p:nvPr/>
        </p:nvSpPr>
        <p:spPr>
          <a:xfrm>
            <a:off x="960486" y="2139356"/>
            <a:ext cx="2743200" cy="2743200"/>
          </a:xfrm>
          <a:prstGeom prst="ellipse">
            <a:avLst/>
          </a:prstGeom>
          <a:solidFill>
            <a:srgbClr val="0070C0">
              <a:alpha val="10000"/>
            </a:srgbClr>
          </a:solidFill>
          <a:ln w="38100">
            <a:solidFill>
              <a:srgbClr val="0070C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B876509-6C96-18FF-F239-C6330CF0694C}"/>
              </a:ext>
            </a:extLst>
          </p:cNvPr>
          <p:cNvSpPr/>
          <p:nvPr/>
        </p:nvSpPr>
        <p:spPr>
          <a:xfrm>
            <a:off x="2231157" y="3392211"/>
            <a:ext cx="182880" cy="18288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E704EA-421A-64C2-74C9-99772EBD305E}"/>
              </a:ext>
            </a:extLst>
          </p:cNvPr>
          <p:cNvSpPr/>
          <p:nvPr/>
        </p:nvSpPr>
        <p:spPr>
          <a:xfrm>
            <a:off x="549733" y="1300210"/>
            <a:ext cx="3657600" cy="365760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6F8958E-CE3D-189B-6ABC-715940C8A52C}"/>
                  </a:ext>
                </a:extLst>
              </p:cNvPr>
              <p:cNvSpPr txBox="1"/>
              <p:nvPr/>
            </p:nvSpPr>
            <p:spPr>
              <a:xfrm>
                <a:off x="3167215" y="2035760"/>
                <a:ext cx="969592" cy="300660"/>
              </a:xfrm>
              <a:prstGeom prst="rect">
                <a:avLst/>
              </a:prstGeom>
              <a:solidFill>
                <a:schemeClr val="bg1">
                  <a:alpha val="5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𝜽</m:t>
                      </m:r>
                      <m:r>
                        <a:rPr lang="en-US" sz="2000" b="1" i="1" baseline="-25000">
                          <a:latin typeface="Cambria Math" panose="02040503050406030204" pitchFamily="18" charset="0"/>
                          <a:ea typeface="Cambria Math" panose="02040503050406030204" pitchFamily="18" charset="0"/>
                        </a:rPr>
                        <m:t>𝒄</m:t>
                      </m:r>
                      <m:r>
                        <a:rPr lang="en-US" sz="2000" b="1" i="1" smtClean="0">
                          <a:latin typeface="Cambria Math" panose="02040503050406030204" pitchFamily="18" charset="0"/>
                          <a:ea typeface="Cambria Math" panose="02040503050406030204" pitchFamily="18" charset="0"/>
                        </a:rPr>
                        <m:t>&lt; </m:t>
                      </m:r>
                      <m:r>
                        <a:rPr lang="en-US" sz="2000" b="1" i="1" smtClean="0">
                          <a:latin typeface="Cambria Math" panose="02040503050406030204" pitchFamily="18" charset="0"/>
                          <a:ea typeface="Cambria Math" panose="02040503050406030204" pitchFamily="18" charset="0"/>
                        </a:rPr>
                        <m:t>𝜽</m:t>
                      </m:r>
                      <m:r>
                        <a:rPr lang="en-US" sz="2000" b="1" i="1" baseline="-25000" smtClean="0">
                          <a:latin typeface="Cambria Math" panose="02040503050406030204" pitchFamily="18" charset="0"/>
                          <a:ea typeface="Cambria Math" panose="02040503050406030204" pitchFamily="18" charset="0"/>
                        </a:rPr>
                        <m:t>𝒂</m:t>
                      </m:r>
                    </m:oMath>
                  </m:oMathPara>
                </a14:m>
                <a:endParaRPr lang="en-US" sz="2000" b="1" baseline="-25000" dirty="0"/>
              </a:p>
            </p:txBody>
          </p:sp>
        </mc:Choice>
        <mc:Fallback xmlns="">
          <p:sp>
            <p:nvSpPr>
              <p:cNvPr id="17" name="TextBox 16">
                <a:extLst>
                  <a:ext uri="{FF2B5EF4-FFF2-40B4-BE49-F238E27FC236}">
                    <a16:creationId xmlns:a16="http://schemas.microsoft.com/office/drawing/2014/main" id="{26F8958E-CE3D-189B-6ABC-715940C8A52C}"/>
                  </a:ext>
                </a:extLst>
              </p:cNvPr>
              <p:cNvSpPr txBox="1">
                <a:spLocks noRot="1" noChangeAspect="1" noMove="1" noResize="1" noEditPoints="1" noAdjustHandles="1" noChangeArrowheads="1" noChangeShapeType="1" noTextEdit="1"/>
              </p:cNvSpPr>
              <p:nvPr/>
            </p:nvSpPr>
            <p:spPr>
              <a:xfrm>
                <a:off x="3167215" y="2035760"/>
                <a:ext cx="969592" cy="300660"/>
              </a:xfrm>
              <a:prstGeom prst="rect">
                <a:avLst/>
              </a:prstGeom>
              <a:blipFill>
                <a:blip r:embed="rId5"/>
                <a:stretch>
                  <a:fillRect l="-5660" r="-629" b="-14286"/>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4EF0F50-0CAB-A52F-5FF5-3F4905022206}"/>
              </a:ext>
            </a:extLst>
          </p:cNvPr>
          <p:cNvSpPr txBox="1"/>
          <p:nvPr/>
        </p:nvSpPr>
        <p:spPr>
          <a:xfrm>
            <a:off x="1021231" y="3736643"/>
            <a:ext cx="798617" cy="276999"/>
          </a:xfrm>
          <a:prstGeom prst="rect">
            <a:avLst/>
          </a:prstGeom>
          <a:noFill/>
        </p:spPr>
        <p:txBody>
          <a:bodyPr wrap="none" rtlCol="0">
            <a:spAutoFit/>
          </a:bodyPr>
          <a:lstStyle/>
          <a:p>
            <a:pPr algn="ctr"/>
            <a:r>
              <a:rPr lang="en-US" sz="1200" dirty="0">
                <a:cs typeface="Arial" panose="020B0604020202020204" pitchFamily="34" charset="0"/>
              </a:rPr>
              <a:t>too close</a:t>
            </a:r>
          </a:p>
        </p:txBody>
      </p:sp>
      <p:sp>
        <p:nvSpPr>
          <p:cNvPr id="23" name="Oval 22">
            <a:extLst>
              <a:ext uri="{FF2B5EF4-FFF2-40B4-BE49-F238E27FC236}">
                <a16:creationId xmlns:a16="http://schemas.microsoft.com/office/drawing/2014/main" id="{1CFF025B-973C-8A41-9D47-F0CA344284D6}"/>
              </a:ext>
            </a:extLst>
          </p:cNvPr>
          <p:cNvSpPr/>
          <p:nvPr/>
        </p:nvSpPr>
        <p:spPr>
          <a:xfrm>
            <a:off x="743900" y="2452395"/>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5FDF8CC-F125-7F4F-0EEC-0A10DC7E2C05}"/>
              </a:ext>
            </a:extLst>
          </p:cNvPr>
          <p:cNvSpPr/>
          <p:nvPr/>
        </p:nvSpPr>
        <p:spPr>
          <a:xfrm>
            <a:off x="3867983" y="3398561"/>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408DA02-53EA-F7BF-EB34-36F489125C3A}"/>
              </a:ext>
            </a:extLst>
          </p:cNvPr>
          <p:cNvSpPr/>
          <p:nvPr/>
        </p:nvSpPr>
        <p:spPr>
          <a:xfrm>
            <a:off x="1566650" y="1420924"/>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375E256-3104-A103-630E-18A16A0CF37D}"/>
              </a:ext>
            </a:extLst>
          </p:cNvPr>
          <p:cNvSpPr/>
          <p:nvPr/>
        </p:nvSpPr>
        <p:spPr>
          <a:xfrm>
            <a:off x="3301943" y="1548112"/>
            <a:ext cx="182880" cy="18288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70FA4C7-6322-F391-6951-628436CFB076}"/>
              </a:ext>
            </a:extLst>
          </p:cNvPr>
          <p:cNvSpPr txBox="1"/>
          <p:nvPr/>
        </p:nvSpPr>
        <p:spPr>
          <a:xfrm>
            <a:off x="1417038" y="5643048"/>
            <a:ext cx="6836487" cy="646331"/>
          </a:xfrm>
          <a:prstGeom prst="rect">
            <a:avLst/>
          </a:prstGeom>
          <a:noFill/>
        </p:spPr>
        <p:txBody>
          <a:bodyPr wrap="none" rtlCol="0">
            <a:spAutoFit/>
          </a:bodyPr>
          <a:lstStyle/>
          <a:p>
            <a:pPr algn="ctr"/>
            <a:r>
              <a:rPr lang="en-US" b="1" dirty="0">
                <a:solidFill>
                  <a:srgbClr val="C00000"/>
                </a:solidFill>
              </a:rPr>
              <a:t>THE RETRIEVED MEMORY IS ADJUSTED TO BE</a:t>
            </a:r>
          </a:p>
          <a:p>
            <a:pPr algn="ctr"/>
            <a:r>
              <a:rPr lang="en-US" b="1" dirty="0">
                <a:solidFill>
                  <a:srgbClr val="C00000"/>
                </a:solidFill>
              </a:rPr>
              <a:t>EQUALLY SIMILAR/DISSIMILAR TO COMPETING MEMORIES</a:t>
            </a:r>
          </a:p>
        </p:txBody>
      </p:sp>
      <p:sp>
        <p:nvSpPr>
          <p:cNvPr id="20" name="TextBox 19">
            <a:extLst>
              <a:ext uri="{FF2B5EF4-FFF2-40B4-BE49-F238E27FC236}">
                <a16:creationId xmlns:a16="http://schemas.microsoft.com/office/drawing/2014/main" id="{2558C762-CF6A-C128-C81B-CAF976403546}"/>
              </a:ext>
            </a:extLst>
          </p:cNvPr>
          <p:cNvSpPr txBox="1"/>
          <p:nvPr/>
        </p:nvSpPr>
        <p:spPr>
          <a:xfrm>
            <a:off x="3049899" y="4644536"/>
            <a:ext cx="620683" cy="276999"/>
          </a:xfrm>
          <a:prstGeom prst="rect">
            <a:avLst/>
          </a:prstGeom>
          <a:noFill/>
        </p:spPr>
        <p:txBody>
          <a:bodyPr wrap="none" rtlCol="0">
            <a:spAutoFit/>
          </a:bodyPr>
          <a:lstStyle/>
          <a:p>
            <a:pPr algn="ctr"/>
            <a:r>
              <a:rPr lang="en-US" sz="1200" dirty="0">
                <a:cs typeface="Arial" panose="020B0604020202020204" pitchFamily="34" charset="0"/>
              </a:rPr>
              <a:t>too far</a:t>
            </a:r>
          </a:p>
        </p:txBody>
      </p:sp>
    </p:spTree>
    <p:extLst>
      <p:ext uri="{BB962C8B-B14F-4D97-AF65-F5344CB8AC3E}">
        <p14:creationId xmlns:p14="http://schemas.microsoft.com/office/powerpoint/2010/main" val="422122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5" fill="hold" display="0">
                  <p:stCondLst>
                    <p:cond delay="indefinite"/>
                  </p:stCondLst>
                </p:cTn>
                <p:tgtEl>
                  <p:spTgt spid="98"/>
                </p:tgtEl>
              </p:cMediaNode>
            </p:video>
          </p:childTnLst>
        </p:cTn>
      </p:par>
    </p:tnLst>
    <p:bldLst>
      <p:bldP spid="21" grpId="0"/>
      <p:bldP spid="18" grpId="0"/>
      <p:bldP spid="4" grpId="0" animBg="1"/>
      <p:bldP spid="5" grpId="0" animBg="1"/>
      <p:bldP spid="6" grpId="0" animBg="1"/>
      <p:bldP spid="10" grpId="0" animBg="1"/>
      <p:bldP spid="11" grpId="0" animBg="1"/>
      <p:bldP spid="13" grpId="0" animBg="1"/>
      <p:bldP spid="17" grpId="0" animBg="1"/>
      <p:bldP spid="19" grpId="0"/>
      <p:bldP spid="23" grpId="0" animBg="1"/>
      <p:bldP spid="24" grpId="0" animBg="1"/>
      <p:bldP spid="25" grpId="0" animBg="1"/>
      <p:bldP spid="26"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0B53-2409-B963-34CA-B08FC0E4413E}"/>
              </a:ext>
            </a:extLst>
          </p:cNvPr>
          <p:cNvSpPr>
            <a:spLocks noGrp="1"/>
          </p:cNvSpPr>
          <p:nvPr>
            <p:ph type="title"/>
          </p:nvPr>
        </p:nvSpPr>
        <p:spPr>
          <a:xfrm>
            <a:off x="471789" y="13529"/>
            <a:ext cx="8229600" cy="1143000"/>
          </a:xfrm>
        </p:spPr>
        <p:txBody>
          <a:bodyPr/>
          <a:lstStyle/>
          <a:p>
            <a:r>
              <a:rPr lang="en-US" dirty="0"/>
              <a:t>Border Cells</a:t>
            </a:r>
          </a:p>
        </p:txBody>
      </p:sp>
      <p:pic>
        <p:nvPicPr>
          <p:cNvPr id="4" name="Picture 3">
            <a:extLst>
              <a:ext uri="{FF2B5EF4-FFF2-40B4-BE49-F238E27FC236}">
                <a16:creationId xmlns:a16="http://schemas.microsoft.com/office/drawing/2014/main" id="{91EC6F97-FCFC-994D-0A5F-B57DF887CF3E}"/>
              </a:ext>
            </a:extLst>
          </p:cNvPr>
          <p:cNvPicPr>
            <a:picLocks noChangeAspect="1"/>
          </p:cNvPicPr>
          <p:nvPr/>
        </p:nvPicPr>
        <p:blipFill>
          <a:blip r:embed="rId2">
            <a:alphaModFix amt="75000"/>
          </a:blip>
          <a:stretch>
            <a:fillRect/>
          </a:stretch>
        </p:blipFill>
        <p:spPr>
          <a:xfrm>
            <a:off x="3126108" y="4414523"/>
            <a:ext cx="2891784" cy="2168839"/>
          </a:xfrm>
          <a:prstGeom prst="rect">
            <a:avLst/>
          </a:prstGeom>
        </p:spPr>
      </p:pic>
      <p:pic>
        <p:nvPicPr>
          <p:cNvPr id="5" name="Picture 4">
            <a:extLst>
              <a:ext uri="{FF2B5EF4-FFF2-40B4-BE49-F238E27FC236}">
                <a16:creationId xmlns:a16="http://schemas.microsoft.com/office/drawing/2014/main" id="{2CD30DFE-BE66-370A-7A83-5322ED7FAEA7}"/>
              </a:ext>
            </a:extLst>
          </p:cNvPr>
          <p:cNvPicPr>
            <a:picLocks noChangeAspect="1"/>
          </p:cNvPicPr>
          <p:nvPr/>
        </p:nvPicPr>
        <p:blipFill>
          <a:blip r:embed="rId3">
            <a:alphaModFix amt="75000"/>
          </a:blip>
          <a:stretch>
            <a:fillRect/>
          </a:stretch>
        </p:blipFill>
        <p:spPr>
          <a:xfrm rot="3600000">
            <a:off x="4600848" y="1837547"/>
            <a:ext cx="2891787" cy="2168840"/>
          </a:xfrm>
          <a:prstGeom prst="rect">
            <a:avLst/>
          </a:prstGeom>
        </p:spPr>
      </p:pic>
      <p:pic>
        <p:nvPicPr>
          <p:cNvPr id="6" name="Picture 5">
            <a:extLst>
              <a:ext uri="{FF2B5EF4-FFF2-40B4-BE49-F238E27FC236}">
                <a16:creationId xmlns:a16="http://schemas.microsoft.com/office/drawing/2014/main" id="{43AE2404-967C-FC6D-EC0F-F75DCEDD8595}"/>
              </a:ext>
            </a:extLst>
          </p:cNvPr>
          <p:cNvPicPr>
            <a:picLocks noChangeAspect="1"/>
          </p:cNvPicPr>
          <p:nvPr/>
        </p:nvPicPr>
        <p:blipFill>
          <a:blip r:embed="rId4">
            <a:alphaModFix amt="75000"/>
          </a:blip>
          <a:stretch>
            <a:fillRect/>
          </a:stretch>
        </p:blipFill>
        <p:spPr>
          <a:xfrm rot="18000000">
            <a:off x="1598412" y="1828760"/>
            <a:ext cx="2993426" cy="2245069"/>
          </a:xfrm>
          <a:prstGeom prst="rect">
            <a:avLst/>
          </a:prstGeom>
        </p:spPr>
      </p:pic>
      <p:cxnSp>
        <p:nvCxnSpPr>
          <p:cNvPr id="7" name="Straight Connector 6">
            <a:extLst>
              <a:ext uri="{FF2B5EF4-FFF2-40B4-BE49-F238E27FC236}">
                <a16:creationId xmlns:a16="http://schemas.microsoft.com/office/drawing/2014/main" id="{436227ED-8B14-CBAC-4827-5B88488BAAFE}"/>
              </a:ext>
            </a:extLst>
          </p:cNvPr>
          <p:cNvCxnSpPr>
            <a:cxnSpLocks/>
          </p:cNvCxnSpPr>
          <p:nvPr/>
        </p:nvCxnSpPr>
        <p:spPr>
          <a:xfrm>
            <a:off x="3681431" y="2921966"/>
            <a:ext cx="0" cy="1770321"/>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27F8513-1042-2BCF-FBA2-0C957DDA3E9C}"/>
              </a:ext>
            </a:extLst>
          </p:cNvPr>
          <p:cNvCxnSpPr>
            <a:cxnSpLocks/>
          </p:cNvCxnSpPr>
          <p:nvPr/>
        </p:nvCxnSpPr>
        <p:spPr>
          <a:xfrm>
            <a:off x="5474789" y="2921966"/>
            <a:ext cx="0" cy="1770321"/>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0D69312B-8A39-EBE7-ECBC-F65145959FFF}"/>
              </a:ext>
            </a:extLst>
          </p:cNvPr>
          <p:cNvCxnSpPr>
            <a:cxnSpLocks/>
          </p:cNvCxnSpPr>
          <p:nvPr/>
        </p:nvCxnSpPr>
        <p:spPr>
          <a:xfrm rot="3600000">
            <a:off x="4133314" y="2151622"/>
            <a:ext cx="0" cy="1770321"/>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A56F1B2-87C7-F6E2-2170-ED39B8B464EE}"/>
              </a:ext>
            </a:extLst>
          </p:cNvPr>
          <p:cNvCxnSpPr>
            <a:cxnSpLocks/>
          </p:cNvCxnSpPr>
          <p:nvPr/>
        </p:nvCxnSpPr>
        <p:spPr>
          <a:xfrm rot="3600000">
            <a:off x="5029994" y="3704716"/>
            <a:ext cx="0" cy="1770321"/>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D55982E-5647-4DD4-D012-09CD5E282A2F}"/>
              </a:ext>
            </a:extLst>
          </p:cNvPr>
          <p:cNvCxnSpPr>
            <a:cxnSpLocks/>
          </p:cNvCxnSpPr>
          <p:nvPr/>
        </p:nvCxnSpPr>
        <p:spPr>
          <a:xfrm rot="18000000">
            <a:off x="4114800" y="3696215"/>
            <a:ext cx="0" cy="1770321"/>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FD2FEF6-0100-1184-E4FE-7D4249A6528B}"/>
              </a:ext>
            </a:extLst>
          </p:cNvPr>
          <p:cNvCxnSpPr>
            <a:cxnSpLocks/>
          </p:cNvCxnSpPr>
          <p:nvPr/>
        </p:nvCxnSpPr>
        <p:spPr>
          <a:xfrm rot="18000000">
            <a:off x="5011479" y="2143121"/>
            <a:ext cx="0" cy="1770321"/>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sp>
        <p:nvSpPr>
          <p:cNvPr id="13" name="Hexagon 32">
            <a:extLst>
              <a:ext uri="{FF2B5EF4-FFF2-40B4-BE49-F238E27FC236}">
                <a16:creationId xmlns:a16="http://schemas.microsoft.com/office/drawing/2014/main" id="{D46B8141-0DFD-4C47-AD7A-2C7EF56A5153}"/>
              </a:ext>
            </a:extLst>
          </p:cNvPr>
          <p:cNvSpPr/>
          <p:nvPr/>
        </p:nvSpPr>
        <p:spPr>
          <a:xfrm rot="5400000">
            <a:off x="3551741" y="2913679"/>
            <a:ext cx="2070940" cy="1802881"/>
          </a:xfrm>
          <a:custGeom>
            <a:avLst/>
            <a:gdLst>
              <a:gd name="connsiteX0" fmla="*/ 0 w 2013792"/>
              <a:gd name="connsiteY0" fmla="*/ 896678 h 1793355"/>
              <a:gd name="connsiteX1" fmla="*/ 448339 w 2013792"/>
              <a:gd name="connsiteY1" fmla="*/ 0 h 1793355"/>
              <a:gd name="connsiteX2" fmla="*/ 1565453 w 2013792"/>
              <a:gd name="connsiteY2" fmla="*/ 0 h 1793355"/>
              <a:gd name="connsiteX3" fmla="*/ 2013792 w 2013792"/>
              <a:gd name="connsiteY3" fmla="*/ 896678 h 1793355"/>
              <a:gd name="connsiteX4" fmla="*/ 1565453 w 2013792"/>
              <a:gd name="connsiteY4" fmla="*/ 1793355 h 1793355"/>
              <a:gd name="connsiteX5" fmla="*/ 448339 w 2013792"/>
              <a:gd name="connsiteY5" fmla="*/ 1793355 h 1793355"/>
              <a:gd name="connsiteX6" fmla="*/ 0 w 2013792"/>
              <a:gd name="connsiteY6" fmla="*/ 896678 h 1793355"/>
              <a:gd name="connsiteX0" fmla="*/ 0 w 2042365"/>
              <a:gd name="connsiteY0" fmla="*/ 896678 h 1793355"/>
              <a:gd name="connsiteX1" fmla="*/ 476912 w 2042365"/>
              <a:gd name="connsiteY1" fmla="*/ 0 h 1793355"/>
              <a:gd name="connsiteX2" fmla="*/ 1594026 w 2042365"/>
              <a:gd name="connsiteY2" fmla="*/ 0 h 1793355"/>
              <a:gd name="connsiteX3" fmla="*/ 2042365 w 2042365"/>
              <a:gd name="connsiteY3" fmla="*/ 896678 h 1793355"/>
              <a:gd name="connsiteX4" fmla="*/ 1594026 w 2042365"/>
              <a:gd name="connsiteY4" fmla="*/ 1793355 h 1793355"/>
              <a:gd name="connsiteX5" fmla="*/ 476912 w 2042365"/>
              <a:gd name="connsiteY5" fmla="*/ 1793355 h 1793355"/>
              <a:gd name="connsiteX6" fmla="*/ 0 w 2042365"/>
              <a:gd name="connsiteY6" fmla="*/ 896678 h 1793355"/>
              <a:gd name="connsiteX0" fmla="*/ 0 w 2070940"/>
              <a:gd name="connsiteY0" fmla="*/ 896678 h 1793355"/>
              <a:gd name="connsiteX1" fmla="*/ 476912 w 2070940"/>
              <a:gd name="connsiteY1" fmla="*/ 0 h 1793355"/>
              <a:gd name="connsiteX2" fmla="*/ 1594026 w 2070940"/>
              <a:gd name="connsiteY2" fmla="*/ 0 h 1793355"/>
              <a:gd name="connsiteX3" fmla="*/ 2070940 w 2070940"/>
              <a:gd name="connsiteY3" fmla="*/ 887153 h 1793355"/>
              <a:gd name="connsiteX4" fmla="*/ 1594026 w 2070940"/>
              <a:gd name="connsiteY4" fmla="*/ 1793355 h 1793355"/>
              <a:gd name="connsiteX5" fmla="*/ 476912 w 2070940"/>
              <a:gd name="connsiteY5" fmla="*/ 1793355 h 1793355"/>
              <a:gd name="connsiteX6" fmla="*/ 0 w 2070940"/>
              <a:gd name="connsiteY6" fmla="*/ 896678 h 1793355"/>
              <a:gd name="connsiteX0" fmla="*/ 0 w 2070940"/>
              <a:gd name="connsiteY0" fmla="*/ 906204 h 1802881"/>
              <a:gd name="connsiteX1" fmla="*/ 476912 w 2070940"/>
              <a:gd name="connsiteY1" fmla="*/ 9526 h 1802881"/>
              <a:gd name="connsiteX2" fmla="*/ 1555929 w 2070940"/>
              <a:gd name="connsiteY2" fmla="*/ 0 h 1802881"/>
              <a:gd name="connsiteX3" fmla="*/ 2070940 w 2070940"/>
              <a:gd name="connsiteY3" fmla="*/ 896679 h 1802881"/>
              <a:gd name="connsiteX4" fmla="*/ 1594026 w 2070940"/>
              <a:gd name="connsiteY4" fmla="*/ 1802881 h 1802881"/>
              <a:gd name="connsiteX5" fmla="*/ 476912 w 2070940"/>
              <a:gd name="connsiteY5" fmla="*/ 1802881 h 1802881"/>
              <a:gd name="connsiteX6" fmla="*/ 0 w 2070940"/>
              <a:gd name="connsiteY6" fmla="*/ 906204 h 1802881"/>
              <a:gd name="connsiteX0" fmla="*/ 0 w 2070940"/>
              <a:gd name="connsiteY0" fmla="*/ 906204 h 1802881"/>
              <a:gd name="connsiteX1" fmla="*/ 505490 w 2070940"/>
              <a:gd name="connsiteY1" fmla="*/ 28576 h 1802881"/>
              <a:gd name="connsiteX2" fmla="*/ 1555929 w 2070940"/>
              <a:gd name="connsiteY2" fmla="*/ 0 h 1802881"/>
              <a:gd name="connsiteX3" fmla="*/ 2070940 w 2070940"/>
              <a:gd name="connsiteY3" fmla="*/ 896679 h 1802881"/>
              <a:gd name="connsiteX4" fmla="*/ 1594026 w 2070940"/>
              <a:gd name="connsiteY4" fmla="*/ 1802881 h 1802881"/>
              <a:gd name="connsiteX5" fmla="*/ 476912 w 2070940"/>
              <a:gd name="connsiteY5" fmla="*/ 1802881 h 1802881"/>
              <a:gd name="connsiteX6" fmla="*/ 0 w 2070940"/>
              <a:gd name="connsiteY6" fmla="*/ 906204 h 1802881"/>
              <a:gd name="connsiteX0" fmla="*/ 0 w 2070940"/>
              <a:gd name="connsiteY0" fmla="*/ 906204 h 1802881"/>
              <a:gd name="connsiteX1" fmla="*/ 505490 w 2070940"/>
              <a:gd name="connsiteY1" fmla="*/ 28576 h 1802881"/>
              <a:gd name="connsiteX2" fmla="*/ 1555929 w 2070940"/>
              <a:gd name="connsiteY2" fmla="*/ 0 h 1802881"/>
              <a:gd name="connsiteX3" fmla="*/ 2070940 w 2070940"/>
              <a:gd name="connsiteY3" fmla="*/ 896679 h 1802881"/>
              <a:gd name="connsiteX4" fmla="*/ 1594026 w 2070940"/>
              <a:gd name="connsiteY4" fmla="*/ 1802881 h 1802881"/>
              <a:gd name="connsiteX5" fmla="*/ 515015 w 2070940"/>
              <a:gd name="connsiteY5" fmla="*/ 1802881 h 1802881"/>
              <a:gd name="connsiteX6" fmla="*/ 0 w 2070940"/>
              <a:gd name="connsiteY6" fmla="*/ 906204 h 1802881"/>
              <a:gd name="connsiteX0" fmla="*/ 0 w 2070940"/>
              <a:gd name="connsiteY0" fmla="*/ 906204 h 1802881"/>
              <a:gd name="connsiteX1" fmla="*/ 505490 w 2070940"/>
              <a:gd name="connsiteY1" fmla="*/ 28576 h 1802881"/>
              <a:gd name="connsiteX2" fmla="*/ 1555929 w 2070940"/>
              <a:gd name="connsiteY2" fmla="*/ 0 h 1802881"/>
              <a:gd name="connsiteX3" fmla="*/ 2070940 w 2070940"/>
              <a:gd name="connsiteY3" fmla="*/ 896679 h 1802881"/>
              <a:gd name="connsiteX4" fmla="*/ 1565454 w 2070940"/>
              <a:gd name="connsiteY4" fmla="*/ 1793356 h 1802881"/>
              <a:gd name="connsiteX5" fmla="*/ 515015 w 2070940"/>
              <a:gd name="connsiteY5" fmla="*/ 1802881 h 1802881"/>
              <a:gd name="connsiteX6" fmla="*/ 0 w 2070940"/>
              <a:gd name="connsiteY6" fmla="*/ 906204 h 1802881"/>
              <a:gd name="connsiteX0" fmla="*/ 0 w 2070940"/>
              <a:gd name="connsiteY0" fmla="*/ 906204 h 1802881"/>
              <a:gd name="connsiteX1" fmla="*/ 505493 w 2070940"/>
              <a:gd name="connsiteY1" fmla="*/ 1 h 1802881"/>
              <a:gd name="connsiteX2" fmla="*/ 1555929 w 2070940"/>
              <a:gd name="connsiteY2" fmla="*/ 0 h 1802881"/>
              <a:gd name="connsiteX3" fmla="*/ 2070940 w 2070940"/>
              <a:gd name="connsiteY3" fmla="*/ 896679 h 1802881"/>
              <a:gd name="connsiteX4" fmla="*/ 1565454 w 2070940"/>
              <a:gd name="connsiteY4" fmla="*/ 1793356 h 1802881"/>
              <a:gd name="connsiteX5" fmla="*/ 515015 w 2070940"/>
              <a:gd name="connsiteY5" fmla="*/ 1802881 h 1802881"/>
              <a:gd name="connsiteX6" fmla="*/ 0 w 2070940"/>
              <a:gd name="connsiteY6" fmla="*/ 906204 h 18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940" h="1802881">
                <a:moveTo>
                  <a:pt x="0" y="906204"/>
                </a:moveTo>
                <a:lnTo>
                  <a:pt x="505493" y="1"/>
                </a:lnTo>
                <a:lnTo>
                  <a:pt x="1555929" y="0"/>
                </a:lnTo>
                <a:lnTo>
                  <a:pt x="2070940" y="896679"/>
                </a:lnTo>
                <a:lnTo>
                  <a:pt x="1565454" y="1793356"/>
                </a:lnTo>
                <a:lnTo>
                  <a:pt x="515015" y="1802881"/>
                </a:lnTo>
                <a:lnTo>
                  <a:pt x="0" y="906204"/>
                </a:lnTo>
                <a:close/>
              </a:path>
            </a:pathLst>
          </a:custGeom>
          <a:solidFill>
            <a:schemeClr val="tx1">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7D0C3D-222B-A7C7-5511-8410AAA9398F}"/>
              </a:ext>
            </a:extLst>
          </p:cNvPr>
          <p:cNvSpPr/>
          <p:nvPr/>
        </p:nvSpPr>
        <p:spPr>
          <a:xfrm>
            <a:off x="4114800" y="3352165"/>
            <a:ext cx="914400" cy="914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B351D7A2-AA44-62A0-6AB4-3F3FFAABFB9C}"/>
              </a:ext>
            </a:extLst>
          </p:cNvPr>
          <p:cNvSpPr/>
          <p:nvPr/>
        </p:nvSpPr>
        <p:spPr>
          <a:xfrm>
            <a:off x="3498551" y="5298567"/>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e</a:t>
            </a:r>
            <a:r>
              <a:rPr lang="en-US" i="1" baseline="-25000" dirty="0">
                <a:solidFill>
                  <a:schemeClr val="tx1"/>
                </a:solidFill>
                <a:latin typeface="Cambria" panose="02040503050406030204" pitchFamily="18" charset="0"/>
                <a:ea typeface="Cambria" panose="02040503050406030204" pitchFamily="18" charset="0"/>
              </a:rPr>
              <a:t>1</a:t>
            </a:r>
            <a:endParaRPr lang="en-US" i="1" dirty="0">
              <a:solidFill>
                <a:schemeClr val="tx1"/>
              </a:solidFill>
              <a:latin typeface="Cambria" panose="02040503050406030204" pitchFamily="18" charset="0"/>
              <a:ea typeface="Cambria" panose="02040503050406030204" pitchFamily="18" charset="0"/>
            </a:endParaRPr>
          </a:p>
        </p:txBody>
      </p:sp>
      <p:sp>
        <p:nvSpPr>
          <p:cNvPr id="16" name="Flowchart: Connector 15">
            <a:extLst>
              <a:ext uri="{FF2B5EF4-FFF2-40B4-BE49-F238E27FC236}">
                <a16:creationId xmlns:a16="http://schemas.microsoft.com/office/drawing/2014/main" id="{22378D3C-F3F4-C0B5-D58B-611D235640C7}"/>
              </a:ext>
            </a:extLst>
          </p:cNvPr>
          <p:cNvSpPr/>
          <p:nvPr/>
        </p:nvSpPr>
        <p:spPr>
          <a:xfrm>
            <a:off x="4384659" y="5311675"/>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e</a:t>
            </a:r>
            <a:r>
              <a:rPr lang="en-US" i="1" baseline="-25000" dirty="0">
                <a:solidFill>
                  <a:schemeClr val="tx1"/>
                </a:solidFill>
                <a:latin typeface="Cambria" panose="02040503050406030204" pitchFamily="18" charset="0"/>
                <a:ea typeface="Cambria" panose="02040503050406030204" pitchFamily="18" charset="0"/>
              </a:rPr>
              <a:t>2</a:t>
            </a:r>
            <a:endParaRPr lang="en-US" i="1" dirty="0">
              <a:solidFill>
                <a:schemeClr val="tx1"/>
              </a:solidFill>
              <a:latin typeface="Cambria" panose="02040503050406030204" pitchFamily="18" charset="0"/>
              <a:ea typeface="Cambria" panose="02040503050406030204" pitchFamily="18" charset="0"/>
            </a:endParaRPr>
          </a:p>
        </p:txBody>
      </p:sp>
      <p:sp>
        <p:nvSpPr>
          <p:cNvPr id="17" name="Flowchart: Connector 16">
            <a:extLst>
              <a:ext uri="{FF2B5EF4-FFF2-40B4-BE49-F238E27FC236}">
                <a16:creationId xmlns:a16="http://schemas.microsoft.com/office/drawing/2014/main" id="{558A8533-FE9B-A6B4-B7B7-0D7E1DA01CCC}"/>
              </a:ext>
            </a:extLst>
          </p:cNvPr>
          <p:cNvSpPr/>
          <p:nvPr/>
        </p:nvSpPr>
        <p:spPr>
          <a:xfrm>
            <a:off x="5291909" y="5311675"/>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e</a:t>
            </a:r>
            <a:r>
              <a:rPr lang="en-US" i="1" baseline="-25000" dirty="0">
                <a:solidFill>
                  <a:schemeClr val="tx1"/>
                </a:solidFill>
                <a:latin typeface="Cambria" panose="02040503050406030204" pitchFamily="18" charset="0"/>
                <a:ea typeface="Cambria" panose="02040503050406030204" pitchFamily="18" charset="0"/>
              </a:rPr>
              <a:t>3</a:t>
            </a:r>
            <a:endParaRPr lang="en-US" i="1" dirty="0">
              <a:solidFill>
                <a:schemeClr val="tx1"/>
              </a:solidFill>
              <a:latin typeface="Cambria" panose="02040503050406030204" pitchFamily="18" charset="0"/>
              <a:ea typeface="Cambria" panose="02040503050406030204" pitchFamily="18" charset="0"/>
            </a:endParaRPr>
          </a:p>
        </p:txBody>
      </p:sp>
      <p:sp>
        <p:nvSpPr>
          <p:cNvPr id="18" name="Flowchart: Connector 17">
            <a:extLst>
              <a:ext uri="{FF2B5EF4-FFF2-40B4-BE49-F238E27FC236}">
                <a16:creationId xmlns:a16="http://schemas.microsoft.com/office/drawing/2014/main" id="{4BC06FE8-919D-7BF6-AF34-94A1FAD377C1}"/>
              </a:ext>
            </a:extLst>
          </p:cNvPr>
          <p:cNvSpPr/>
          <p:nvPr/>
        </p:nvSpPr>
        <p:spPr>
          <a:xfrm>
            <a:off x="2426903" y="3624246"/>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g</a:t>
            </a:r>
            <a:r>
              <a:rPr lang="en-US" i="1" baseline="-25000" dirty="0">
                <a:solidFill>
                  <a:schemeClr val="tx1"/>
                </a:solidFill>
                <a:latin typeface="Cambria" panose="02040503050406030204" pitchFamily="18" charset="0"/>
                <a:ea typeface="Cambria" panose="02040503050406030204" pitchFamily="18" charset="0"/>
              </a:rPr>
              <a:t>1</a:t>
            </a:r>
            <a:endParaRPr lang="en-US" i="1" dirty="0">
              <a:solidFill>
                <a:schemeClr val="tx1"/>
              </a:solidFill>
              <a:latin typeface="Cambria" panose="02040503050406030204" pitchFamily="18" charset="0"/>
              <a:ea typeface="Cambria" panose="02040503050406030204" pitchFamily="18" charset="0"/>
            </a:endParaRPr>
          </a:p>
        </p:txBody>
      </p:sp>
      <p:sp>
        <p:nvSpPr>
          <p:cNvPr id="19" name="Flowchart: Connector 18">
            <a:extLst>
              <a:ext uri="{FF2B5EF4-FFF2-40B4-BE49-F238E27FC236}">
                <a16:creationId xmlns:a16="http://schemas.microsoft.com/office/drawing/2014/main" id="{8CF9A4F9-832C-36EC-06C3-AC3462F39A7B}"/>
              </a:ext>
            </a:extLst>
          </p:cNvPr>
          <p:cNvSpPr/>
          <p:nvPr/>
        </p:nvSpPr>
        <p:spPr>
          <a:xfrm>
            <a:off x="2896411" y="2768414"/>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g</a:t>
            </a:r>
            <a:r>
              <a:rPr lang="en-US" i="1" baseline="-25000" dirty="0">
                <a:solidFill>
                  <a:schemeClr val="tx1"/>
                </a:solidFill>
                <a:latin typeface="Cambria" panose="02040503050406030204" pitchFamily="18" charset="0"/>
                <a:ea typeface="Cambria" panose="02040503050406030204" pitchFamily="18" charset="0"/>
              </a:rPr>
              <a:t>2</a:t>
            </a:r>
            <a:endParaRPr lang="en-US" i="1" dirty="0">
              <a:solidFill>
                <a:schemeClr val="tx1"/>
              </a:solidFill>
              <a:latin typeface="Cambria" panose="02040503050406030204" pitchFamily="18" charset="0"/>
              <a:ea typeface="Cambria" panose="02040503050406030204" pitchFamily="18" charset="0"/>
            </a:endParaRPr>
          </a:p>
        </p:txBody>
      </p:sp>
      <p:sp>
        <p:nvSpPr>
          <p:cNvPr id="20" name="Flowchart: Connector 19">
            <a:extLst>
              <a:ext uri="{FF2B5EF4-FFF2-40B4-BE49-F238E27FC236}">
                <a16:creationId xmlns:a16="http://schemas.microsoft.com/office/drawing/2014/main" id="{94E71845-EA1D-650E-1A46-59178E0D8D07}"/>
              </a:ext>
            </a:extLst>
          </p:cNvPr>
          <p:cNvSpPr/>
          <p:nvPr/>
        </p:nvSpPr>
        <p:spPr>
          <a:xfrm>
            <a:off x="3416945" y="1926269"/>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g</a:t>
            </a:r>
            <a:r>
              <a:rPr lang="en-US" i="1" baseline="-25000" dirty="0">
                <a:solidFill>
                  <a:schemeClr val="tx1"/>
                </a:solidFill>
                <a:latin typeface="Cambria" panose="02040503050406030204" pitchFamily="18" charset="0"/>
                <a:ea typeface="Cambria" panose="02040503050406030204" pitchFamily="18" charset="0"/>
              </a:rPr>
              <a:t>3</a:t>
            </a:r>
            <a:endParaRPr lang="en-US" i="1" dirty="0">
              <a:solidFill>
                <a:schemeClr val="tx1"/>
              </a:solidFill>
              <a:latin typeface="Cambria" panose="02040503050406030204" pitchFamily="18" charset="0"/>
              <a:ea typeface="Cambria" panose="02040503050406030204" pitchFamily="18" charset="0"/>
            </a:endParaRPr>
          </a:p>
        </p:txBody>
      </p:sp>
      <p:sp>
        <p:nvSpPr>
          <p:cNvPr id="21" name="Flowchart: Connector 20">
            <a:extLst>
              <a:ext uri="{FF2B5EF4-FFF2-40B4-BE49-F238E27FC236}">
                <a16:creationId xmlns:a16="http://schemas.microsoft.com/office/drawing/2014/main" id="{94554D59-9D9E-5C3B-185C-ED0DD8FF9FFF}"/>
              </a:ext>
            </a:extLst>
          </p:cNvPr>
          <p:cNvSpPr/>
          <p:nvPr/>
        </p:nvSpPr>
        <p:spPr>
          <a:xfrm>
            <a:off x="5417579" y="1889602"/>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f</a:t>
            </a:r>
            <a:r>
              <a:rPr lang="en-US" i="1" baseline="-25000" dirty="0">
                <a:solidFill>
                  <a:schemeClr val="tx1"/>
                </a:solidFill>
                <a:latin typeface="Cambria" panose="02040503050406030204" pitchFamily="18" charset="0"/>
                <a:ea typeface="Cambria" panose="02040503050406030204" pitchFamily="18" charset="0"/>
              </a:rPr>
              <a:t>1</a:t>
            </a:r>
            <a:endParaRPr lang="en-US" i="1" dirty="0">
              <a:solidFill>
                <a:schemeClr val="tx1"/>
              </a:solidFill>
              <a:latin typeface="Cambria" panose="02040503050406030204" pitchFamily="18" charset="0"/>
              <a:ea typeface="Cambria" panose="02040503050406030204" pitchFamily="18" charset="0"/>
            </a:endParaRPr>
          </a:p>
        </p:txBody>
      </p:sp>
      <p:sp>
        <p:nvSpPr>
          <p:cNvPr id="22" name="Flowchart: Connector 21">
            <a:extLst>
              <a:ext uri="{FF2B5EF4-FFF2-40B4-BE49-F238E27FC236}">
                <a16:creationId xmlns:a16="http://schemas.microsoft.com/office/drawing/2014/main" id="{228E9A23-440E-9134-4EDC-A9DD53A077AC}"/>
              </a:ext>
            </a:extLst>
          </p:cNvPr>
          <p:cNvSpPr/>
          <p:nvPr/>
        </p:nvSpPr>
        <p:spPr>
          <a:xfrm>
            <a:off x="5848102" y="2739086"/>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f</a:t>
            </a:r>
            <a:r>
              <a:rPr lang="en-US" i="1" baseline="-25000" dirty="0">
                <a:solidFill>
                  <a:schemeClr val="tx1"/>
                </a:solidFill>
                <a:latin typeface="Cambria" panose="02040503050406030204" pitchFamily="18" charset="0"/>
                <a:ea typeface="Cambria" panose="02040503050406030204" pitchFamily="18" charset="0"/>
              </a:rPr>
              <a:t>2</a:t>
            </a:r>
            <a:endParaRPr lang="en-US" i="1" dirty="0">
              <a:solidFill>
                <a:schemeClr val="tx1"/>
              </a:solidFill>
              <a:latin typeface="Cambria" panose="02040503050406030204" pitchFamily="18" charset="0"/>
              <a:ea typeface="Cambria" panose="02040503050406030204" pitchFamily="18" charset="0"/>
            </a:endParaRPr>
          </a:p>
        </p:txBody>
      </p:sp>
      <p:sp>
        <p:nvSpPr>
          <p:cNvPr id="23" name="Flowchart: Connector 22">
            <a:extLst>
              <a:ext uri="{FF2B5EF4-FFF2-40B4-BE49-F238E27FC236}">
                <a16:creationId xmlns:a16="http://schemas.microsoft.com/office/drawing/2014/main" id="{DA458120-8465-6CD4-BD57-493A6B6BBDE2}"/>
              </a:ext>
            </a:extLst>
          </p:cNvPr>
          <p:cNvSpPr/>
          <p:nvPr/>
        </p:nvSpPr>
        <p:spPr>
          <a:xfrm>
            <a:off x="6325706" y="3541464"/>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f</a:t>
            </a:r>
            <a:r>
              <a:rPr lang="en-US" i="1" baseline="-25000" dirty="0">
                <a:solidFill>
                  <a:schemeClr val="tx1"/>
                </a:solidFill>
                <a:latin typeface="Cambria" panose="02040503050406030204" pitchFamily="18" charset="0"/>
                <a:ea typeface="Cambria" panose="02040503050406030204" pitchFamily="18" charset="0"/>
              </a:rPr>
              <a:t>3</a:t>
            </a:r>
            <a:endParaRPr lang="en-US" i="1" dirty="0">
              <a:solidFill>
                <a:schemeClr val="tx1"/>
              </a:solidFill>
              <a:latin typeface="Cambria" panose="02040503050406030204" pitchFamily="18" charset="0"/>
              <a:ea typeface="Cambria" panose="02040503050406030204" pitchFamily="18" charset="0"/>
            </a:endParaRPr>
          </a:p>
        </p:txBody>
      </p:sp>
      <p:cxnSp>
        <p:nvCxnSpPr>
          <p:cNvPr id="24" name="Straight Connector 23">
            <a:extLst>
              <a:ext uri="{FF2B5EF4-FFF2-40B4-BE49-F238E27FC236}">
                <a16:creationId xmlns:a16="http://schemas.microsoft.com/office/drawing/2014/main" id="{F6505734-874A-EA2C-69E6-F99360A89F3E}"/>
              </a:ext>
            </a:extLst>
          </p:cNvPr>
          <p:cNvCxnSpPr>
            <a:cxnSpLocks/>
          </p:cNvCxnSpPr>
          <p:nvPr/>
        </p:nvCxnSpPr>
        <p:spPr>
          <a:xfrm>
            <a:off x="3976706" y="2799704"/>
            <a:ext cx="0" cy="2213191"/>
          </a:xfrm>
          <a:prstGeom prst="line">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1AADAA8-4312-91A9-FDD1-07FF90BD53F9}"/>
              </a:ext>
            </a:extLst>
          </p:cNvPr>
          <p:cNvCxnSpPr>
            <a:cxnSpLocks/>
          </p:cNvCxnSpPr>
          <p:nvPr/>
        </p:nvCxnSpPr>
        <p:spPr>
          <a:xfrm>
            <a:off x="5179514" y="2799705"/>
            <a:ext cx="0" cy="2213191"/>
          </a:xfrm>
          <a:prstGeom prst="line">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35E4AE5-7410-3347-7CD4-A5770259B236}"/>
              </a:ext>
            </a:extLst>
          </p:cNvPr>
          <p:cNvCxnSpPr>
            <a:cxnSpLocks/>
          </p:cNvCxnSpPr>
          <p:nvPr/>
        </p:nvCxnSpPr>
        <p:spPr>
          <a:xfrm>
            <a:off x="4586589" y="2799707"/>
            <a:ext cx="0" cy="2213191"/>
          </a:xfrm>
          <a:prstGeom prst="line">
            <a:avLst/>
          </a:prstGeom>
          <a:ln>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07ABF15-1526-CB36-6E49-3B7EFA5F666C}"/>
              </a:ext>
            </a:extLst>
          </p:cNvPr>
          <p:cNvCxnSpPr>
            <a:cxnSpLocks/>
          </p:cNvCxnSpPr>
          <p:nvPr/>
        </p:nvCxnSpPr>
        <p:spPr>
          <a:xfrm rot="7200000">
            <a:off x="4806607" y="2096734"/>
            <a:ext cx="0" cy="2230604"/>
          </a:xfrm>
          <a:prstGeom prst="line">
            <a:avLst/>
          </a:prstGeom>
          <a:ln>
            <a:solidFill>
              <a:srgbClr val="00B05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F40308F-1F8F-AEDC-CA67-9117D4B8C041}"/>
              </a:ext>
            </a:extLst>
          </p:cNvPr>
          <p:cNvCxnSpPr>
            <a:cxnSpLocks/>
          </p:cNvCxnSpPr>
          <p:nvPr/>
        </p:nvCxnSpPr>
        <p:spPr>
          <a:xfrm rot="7200000">
            <a:off x="4166526" y="3186335"/>
            <a:ext cx="0" cy="2230604"/>
          </a:xfrm>
          <a:prstGeom prst="line">
            <a:avLst/>
          </a:prstGeom>
          <a:ln>
            <a:solidFill>
              <a:srgbClr val="00B05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126272A-0418-07B4-27D6-3FA662F4C939}"/>
              </a:ext>
            </a:extLst>
          </p:cNvPr>
          <p:cNvCxnSpPr>
            <a:cxnSpLocks/>
          </p:cNvCxnSpPr>
          <p:nvPr/>
        </p:nvCxnSpPr>
        <p:spPr>
          <a:xfrm rot="7200000">
            <a:off x="4489584" y="2645829"/>
            <a:ext cx="0" cy="2230604"/>
          </a:xfrm>
          <a:prstGeom prst="line">
            <a:avLst/>
          </a:prstGeom>
          <a:ln>
            <a:solidFill>
              <a:srgbClr val="00B05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F2C2CC8-E319-30D8-676B-522BF8E7848C}"/>
              </a:ext>
            </a:extLst>
          </p:cNvPr>
          <p:cNvCxnSpPr>
            <a:cxnSpLocks/>
          </p:cNvCxnSpPr>
          <p:nvPr/>
        </p:nvCxnSpPr>
        <p:spPr>
          <a:xfrm rot="14400000">
            <a:off x="4994937" y="3179450"/>
            <a:ext cx="0" cy="2253810"/>
          </a:xfrm>
          <a:prstGeom prst="line">
            <a:avLst/>
          </a:prstGeom>
          <a:ln>
            <a:solidFill>
              <a:srgbClr val="0070C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292D574-7542-0D02-4FDC-04ADF0692135}"/>
              </a:ext>
            </a:extLst>
          </p:cNvPr>
          <p:cNvCxnSpPr>
            <a:cxnSpLocks/>
          </p:cNvCxnSpPr>
          <p:nvPr/>
        </p:nvCxnSpPr>
        <p:spPr>
          <a:xfrm rot="14400000">
            <a:off x="4347221" y="2088014"/>
            <a:ext cx="0" cy="2253810"/>
          </a:xfrm>
          <a:prstGeom prst="line">
            <a:avLst/>
          </a:prstGeom>
          <a:ln>
            <a:solidFill>
              <a:srgbClr val="0070C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68799FD-C22D-CE96-BE50-1C6A8605E2CC}"/>
              </a:ext>
            </a:extLst>
          </p:cNvPr>
          <p:cNvCxnSpPr>
            <a:cxnSpLocks/>
          </p:cNvCxnSpPr>
          <p:nvPr/>
        </p:nvCxnSpPr>
        <p:spPr>
          <a:xfrm rot="14400000">
            <a:off x="4673253" y="2652714"/>
            <a:ext cx="0" cy="2253810"/>
          </a:xfrm>
          <a:prstGeom prst="line">
            <a:avLst/>
          </a:prstGeom>
          <a:ln>
            <a:solidFill>
              <a:srgbClr val="0070C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D7062265-E71B-EE4D-55D1-E8CAD6E3375E}"/>
              </a:ext>
            </a:extLst>
          </p:cNvPr>
          <p:cNvSpPr txBox="1"/>
          <p:nvPr/>
        </p:nvSpPr>
        <p:spPr>
          <a:xfrm>
            <a:off x="3188704" y="5921575"/>
            <a:ext cx="839140" cy="461665"/>
          </a:xfrm>
          <a:prstGeom prst="rect">
            <a:avLst/>
          </a:prstGeom>
          <a:noFill/>
        </p:spPr>
        <p:txBody>
          <a:bodyPr wrap="none" rtlCol="0">
            <a:spAutoFit/>
          </a:bodyPr>
          <a:lstStyle/>
          <a:p>
            <a:pPr algn="ctr"/>
            <a:r>
              <a:rPr lang="en-US" sz="1200" dirty="0"/>
              <a:t>outside</a:t>
            </a:r>
          </a:p>
          <a:p>
            <a:pPr algn="ctr"/>
            <a:r>
              <a:rPr lang="en-US" sz="1200" dirty="0"/>
              <a:t>West wall</a:t>
            </a:r>
          </a:p>
        </p:txBody>
      </p:sp>
      <p:sp>
        <p:nvSpPr>
          <p:cNvPr id="34" name="TextBox 33">
            <a:extLst>
              <a:ext uri="{FF2B5EF4-FFF2-40B4-BE49-F238E27FC236}">
                <a16:creationId xmlns:a16="http://schemas.microsoft.com/office/drawing/2014/main" id="{471CCA42-6F43-2056-2F04-5E953EA97E89}"/>
              </a:ext>
            </a:extLst>
          </p:cNvPr>
          <p:cNvSpPr txBox="1"/>
          <p:nvPr/>
        </p:nvSpPr>
        <p:spPr>
          <a:xfrm>
            <a:off x="5137655" y="5921575"/>
            <a:ext cx="798617" cy="461665"/>
          </a:xfrm>
          <a:prstGeom prst="rect">
            <a:avLst/>
          </a:prstGeom>
          <a:noFill/>
        </p:spPr>
        <p:txBody>
          <a:bodyPr wrap="none" rtlCol="0">
            <a:spAutoFit/>
          </a:bodyPr>
          <a:lstStyle/>
          <a:p>
            <a:pPr algn="ctr"/>
            <a:r>
              <a:rPr lang="en-US" sz="1200" dirty="0"/>
              <a:t>outside</a:t>
            </a:r>
          </a:p>
          <a:p>
            <a:pPr algn="ctr"/>
            <a:r>
              <a:rPr lang="en-US" sz="1200" dirty="0"/>
              <a:t>East wall</a:t>
            </a:r>
          </a:p>
        </p:txBody>
      </p:sp>
      <p:sp>
        <p:nvSpPr>
          <p:cNvPr id="35" name="TextBox 34">
            <a:extLst>
              <a:ext uri="{FF2B5EF4-FFF2-40B4-BE49-F238E27FC236}">
                <a16:creationId xmlns:a16="http://schemas.microsoft.com/office/drawing/2014/main" id="{45FEEF7E-7F1D-1132-6235-79373DB11FCB}"/>
              </a:ext>
            </a:extLst>
          </p:cNvPr>
          <p:cNvSpPr txBox="1"/>
          <p:nvPr/>
        </p:nvSpPr>
        <p:spPr>
          <a:xfrm>
            <a:off x="4125529" y="5921575"/>
            <a:ext cx="884025" cy="461665"/>
          </a:xfrm>
          <a:prstGeom prst="rect">
            <a:avLst/>
          </a:prstGeom>
          <a:noFill/>
        </p:spPr>
        <p:txBody>
          <a:bodyPr wrap="none" rtlCol="0">
            <a:spAutoFit/>
          </a:bodyPr>
          <a:lstStyle/>
          <a:p>
            <a:pPr algn="ctr"/>
            <a:r>
              <a:rPr lang="en-US" sz="1200" dirty="0"/>
              <a:t>between</a:t>
            </a:r>
          </a:p>
          <a:p>
            <a:pPr algn="ctr"/>
            <a:r>
              <a:rPr lang="en-US" sz="1200" dirty="0"/>
              <a:t>West/East</a:t>
            </a:r>
          </a:p>
        </p:txBody>
      </p:sp>
      <p:grpSp>
        <p:nvGrpSpPr>
          <p:cNvPr id="36" name="Group 35">
            <a:extLst>
              <a:ext uri="{FF2B5EF4-FFF2-40B4-BE49-F238E27FC236}">
                <a16:creationId xmlns:a16="http://schemas.microsoft.com/office/drawing/2014/main" id="{EDCC6462-F14D-AC4D-A662-24222F8A25EA}"/>
              </a:ext>
            </a:extLst>
          </p:cNvPr>
          <p:cNvGrpSpPr/>
          <p:nvPr/>
        </p:nvGrpSpPr>
        <p:grpSpPr>
          <a:xfrm rot="18000000">
            <a:off x="1078227" y="2387357"/>
            <a:ext cx="2804252" cy="461669"/>
            <a:chOff x="436312" y="1342345"/>
            <a:chExt cx="2804252" cy="461669"/>
          </a:xfrm>
        </p:grpSpPr>
        <p:sp>
          <p:nvSpPr>
            <p:cNvPr id="37" name="TextBox 36">
              <a:extLst>
                <a:ext uri="{FF2B5EF4-FFF2-40B4-BE49-F238E27FC236}">
                  <a16:creationId xmlns:a16="http://schemas.microsoft.com/office/drawing/2014/main" id="{F8F0AFBB-1D33-76F8-1131-FC14D809E2EB}"/>
                </a:ext>
              </a:extLst>
            </p:cNvPr>
            <p:cNvSpPr txBox="1"/>
            <p:nvPr/>
          </p:nvSpPr>
          <p:spPr>
            <a:xfrm>
              <a:off x="436312" y="1342345"/>
              <a:ext cx="901209" cy="461665"/>
            </a:xfrm>
            <a:prstGeom prst="rect">
              <a:avLst/>
            </a:prstGeom>
            <a:noFill/>
          </p:spPr>
          <p:txBody>
            <a:bodyPr wrap="none" rtlCol="0">
              <a:spAutoFit/>
            </a:bodyPr>
            <a:lstStyle/>
            <a:p>
              <a:pPr algn="ctr"/>
              <a:r>
                <a:rPr lang="en-US" sz="1200" dirty="0"/>
                <a:t>Southwest</a:t>
              </a:r>
            </a:p>
            <a:p>
              <a:pPr algn="ctr"/>
              <a:r>
                <a:rPr lang="en-US" sz="1200" dirty="0"/>
                <a:t>corner</a:t>
              </a:r>
            </a:p>
          </p:txBody>
        </p:sp>
        <p:sp>
          <p:nvSpPr>
            <p:cNvPr id="38" name="TextBox 37">
              <a:extLst>
                <a:ext uri="{FF2B5EF4-FFF2-40B4-BE49-F238E27FC236}">
                  <a16:creationId xmlns:a16="http://schemas.microsoft.com/office/drawing/2014/main" id="{5078C1EA-43E6-6363-E6EA-BBA6227A5D0D}"/>
                </a:ext>
              </a:extLst>
            </p:cNvPr>
            <p:cNvSpPr txBox="1"/>
            <p:nvPr/>
          </p:nvSpPr>
          <p:spPr>
            <a:xfrm>
              <a:off x="2390651" y="1342349"/>
              <a:ext cx="849913" cy="461665"/>
            </a:xfrm>
            <a:prstGeom prst="rect">
              <a:avLst/>
            </a:prstGeom>
            <a:noFill/>
          </p:spPr>
          <p:txBody>
            <a:bodyPr wrap="none" rtlCol="0">
              <a:spAutoFit/>
            </a:bodyPr>
            <a:lstStyle/>
            <a:p>
              <a:pPr algn="ctr"/>
              <a:r>
                <a:rPr lang="en-US" sz="1200" dirty="0"/>
                <a:t>Northeast</a:t>
              </a:r>
            </a:p>
            <a:p>
              <a:pPr algn="ctr"/>
              <a:r>
                <a:rPr lang="en-US" sz="1200" dirty="0"/>
                <a:t>corner</a:t>
              </a:r>
            </a:p>
          </p:txBody>
        </p:sp>
        <p:sp>
          <p:nvSpPr>
            <p:cNvPr id="39" name="TextBox 38">
              <a:extLst>
                <a:ext uri="{FF2B5EF4-FFF2-40B4-BE49-F238E27FC236}">
                  <a16:creationId xmlns:a16="http://schemas.microsoft.com/office/drawing/2014/main" id="{50D41A46-C41E-95BB-37FE-143FE198489F}"/>
                </a:ext>
              </a:extLst>
            </p:cNvPr>
            <p:cNvSpPr txBox="1"/>
            <p:nvPr/>
          </p:nvSpPr>
          <p:spPr>
            <a:xfrm>
              <a:off x="1352300" y="1342348"/>
              <a:ext cx="987771" cy="461665"/>
            </a:xfrm>
            <a:prstGeom prst="rect">
              <a:avLst/>
            </a:prstGeom>
            <a:noFill/>
          </p:spPr>
          <p:txBody>
            <a:bodyPr wrap="none" rtlCol="0">
              <a:spAutoFit/>
            </a:bodyPr>
            <a:lstStyle/>
            <a:p>
              <a:pPr algn="ctr"/>
              <a:r>
                <a:rPr lang="en-US" sz="1200" dirty="0"/>
                <a:t>between</a:t>
              </a:r>
            </a:p>
            <a:p>
              <a:pPr algn="ctr"/>
              <a:r>
                <a:rPr lang="en-US" sz="1200" dirty="0"/>
                <a:t>SW and NE</a:t>
              </a:r>
            </a:p>
          </p:txBody>
        </p:sp>
      </p:grpSp>
      <p:grpSp>
        <p:nvGrpSpPr>
          <p:cNvPr id="40" name="Group 39">
            <a:extLst>
              <a:ext uri="{FF2B5EF4-FFF2-40B4-BE49-F238E27FC236}">
                <a16:creationId xmlns:a16="http://schemas.microsoft.com/office/drawing/2014/main" id="{22BDAFE8-5088-3A1A-1E28-B6DE7086DA11}"/>
              </a:ext>
            </a:extLst>
          </p:cNvPr>
          <p:cNvGrpSpPr/>
          <p:nvPr/>
        </p:nvGrpSpPr>
        <p:grpSpPr>
          <a:xfrm rot="3600000">
            <a:off x="5239516" y="2384197"/>
            <a:ext cx="2804256" cy="461669"/>
            <a:chOff x="449133" y="1342345"/>
            <a:chExt cx="2804256" cy="461669"/>
          </a:xfrm>
        </p:grpSpPr>
        <p:sp>
          <p:nvSpPr>
            <p:cNvPr id="41" name="TextBox 40">
              <a:extLst>
                <a:ext uri="{FF2B5EF4-FFF2-40B4-BE49-F238E27FC236}">
                  <a16:creationId xmlns:a16="http://schemas.microsoft.com/office/drawing/2014/main" id="{C0D2503F-C58B-A40F-67CB-6E62832D28B6}"/>
                </a:ext>
              </a:extLst>
            </p:cNvPr>
            <p:cNvSpPr txBox="1"/>
            <p:nvPr/>
          </p:nvSpPr>
          <p:spPr>
            <a:xfrm>
              <a:off x="449133" y="1342345"/>
              <a:ext cx="875561" cy="461665"/>
            </a:xfrm>
            <a:prstGeom prst="rect">
              <a:avLst/>
            </a:prstGeom>
            <a:noFill/>
          </p:spPr>
          <p:txBody>
            <a:bodyPr wrap="none" rtlCol="0">
              <a:spAutoFit/>
            </a:bodyPr>
            <a:lstStyle/>
            <a:p>
              <a:pPr algn="ctr"/>
              <a:r>
                <a:rPr lang="en-US" sz="1200" dirty="0"/>
                <a:t>Northwest</a:t>
              </a:r>
            </a:p>
            <a:p>
              <a:pPr algn="ctr"/>
              <a:r>
                <a:rPr lang="en-US" sz="1200" dirty="0"/>
                <a:t>corner</a:t>
              </a:r>
            </a:p>
          </p:txBody>
        </p:sp>
        <p:sp>
          <p:nvSpPr>
            <p:cNvPr id="42" name="TextBox 41">
              <a:extLst>
                <a:ext uri="{FF2B5EF4-FFF2-40B4-BE49-F238E27FC236}">
                  <a16:creationId xmlns:a16="http://schemas.microsoft.com/office/drawing/2014/main" id="{BA540FBF-AB71-BFE2-99EB-FC511F1A5B21}"/>
                </a:ext>
              </a:extLst>
            </p:cNvPr>
            <p:cNvSpPr txBox="1"/>
            <p:nvPr/>
          </p:nvSpPr>
          <p:spPr>
            <a:xfrm>
              <a:off x="2377828" y="1342348"/>
              <a:ext cx="875561" cy="461665"/>
            </a:xfrm>
            <a:prstGeom prst="rect">
              <a:avLst/>
            </a:prstGeom>
            <a:noFill/>
          </p:spPr>
          <p:txBody>
            <a:bodyPr wrap="none" rtlCol="0">
              <a:spAutoFit/>
            </a:bodyPr>
            <a:lstStyle/>
            <a:p>
              <a:pPr algn="ctr"/>
              <a:r>
                <a:rPr lang="en-US" sz="1200" dirty="0"/>
                <a:t>Southeast</a:t>
              </a:r>
            </a:p>
            <a:p>
              <a:pPr algn="ctr"/>
              <a:r>
                <a:rPr lang="en-US" sz="1200" dirty="0"/>
                <a:t>corner</a:t>
              </a:r>
            </a:p>
          </p:txBody>
        </p:sp>
        <p:sp>
          <p:nvSpPr>
            <p:cNvPr id="43" name="TextBox 42">
              <a:extLst>
                <a:ext uri="{FF2B5EF4-FFF2-40B4-BE49-F238E27FC236}">
                  <a16:creationId xmlns:a16="http://schemas.microsoft.com/office/drawing/2014/main" id="{A3ADF0AC-75CD-FA2D-623B-176FD191E725}"/>
                </a:ext>
              </a:extLst>
            </p:cNvPr>
            <p:cNvSpPr txBox="1"/>
            <p:nvPr/>
          </p:nvSpPr>
          <p:spPr>
            <a:xfrm>
              <a:off x="1352300" y="1342349"/>
              <a:ext cx="987771" cy="461665"/>
            </a:xfrm>
            <a:prstGeom prst="rect">
              <a:avLst/>
            </a:prstGeom>
            <a:noFill/>
          </p:spPr>
          <p:txBody>
            <a:bodyPr wrap="none" rtlCol="0">
              <a:spAutoFit/>
            </a:bodyPr>
            <a:lstStyle/>
            <a:p>
              <a:pPr algn="ctr"/>
              <a:r>
                <a:rPr lang="en-US" sz="1200" dirty="0"/>
                <a:t>between</a:t>
              </a:r>
            </a:p>
            <a:p>
              <a:pPr algn="ctr"/>
              <a:r>
                <a:rPr lang="en-US" sz="1200" dirty="0"/>
                <a:t>NW and SE</a:t>
              </a:r>
            </a:p>
          </p:txBody>
        </p:sp>
      </p:grpSp>
      <p:cxnSp>
        <p:nvCxnSpPr>
          <p:cNvPr id="44" name="Straight Arrow Connector 43">
            <a:extLst>
              <a:ext uri="{FF2B5EF4-FFF2-40B4-BE49-F238E27FC236}">
                <a16:creationId xmlns:a16="http://schemas.microsoft.com/office/drawing/2014/main" id="{12A78868-3A2A-D163-B548-CD64AC6013DA}"/>
              </a:ext>
            </a:extLst>
          </p:cNvPr>
          <p:cNvCxnSpPr/>
          <p:nvPr/>
        </p:nvCxnSpPr>
        <p:spPr>
          <a:xfrm>
            <a:off x="5878121" y="4592049"/>
            <a:ext cx="5919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D2363E24-7695-7D87-79B0-E1787C2F84BB}"/>
              </a:ext>
            </a:extLst>
          </p:cNvPr>
          <p:cNvCxnSpPr/>
          <p:nvPr/>
        </p:nvCxnSpPr>
        <p:spPr>
          <a:xfrm>
            <a:off x="5878121" y="4754029"/>
            <a:ext cx="59191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33609EE-787E-14D8-4FDE-45BC84A06C27}"/>
              </a:ext>
            </a:extLst>
          </p:cNvPr>
          <p:cNvCxnSpPr/>
          <p:nvPr/>
        </p:nvCxnSpPr>
        <p:spPr>
          <a:xfrm>
            <a:off x="5878121" y="4908148"/>
            <a:ext cx="591918" cy="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32D3735E-6828-11A6-CD42-02EE3F2CC320}"/>
              </a:ext>
            </a:extLst>
          </p:cNvPr>
          <p:cNvSpPr txBox="1"/>
          <p:nvPr/>
        </p:nvSpPr>
        <p:spPr>
          <a:xfrm>
            <a:off x="6448111" y="4426933"/>
            <a:ext cx="960519" cy="646331"/>
          </a:xfrm>
          <a:prstGeom prst="rect">
            <a:avLst/>
          </a:prstGeom>
          <a:noFill/>
        </p:spPr>
        <p:txBody>
          <a:bodyPr wrap="none" rtlCol="0">
            <a:spAutoFit/>
          </a:bodyPr>
          <a:lstStyle/>
          <a:p>
            <a:r>
              <a:rPr lang="en-US" sz="1200" dirty="0"/>
              <a:t>preferred</a:t>
            </a:r>
          </a:p>
          <a:p>
            <a:r>
              <a:rPr lang="en-US" sz="1200" dirty="0"/>
              <a:t>positions of</a:t>
            </a:r>
          </a:p>
          <a:p>
            <a:r>
              <a:rPr lang="en-US" sz="1200" dirty="0"/>
              <a:t>border cell</a:t>
            </a:r>
          </a:p>
        </p:txBody>
      </p:sp>
      <p:sp>
        <p:nvSpPr>
          <p:cNvPr id="48" name="Freeform: Shape 47">
            <a:extLst>
              <a:ext uri="{FF2B5EF4-FFF2-40B4-BE49-F238E27FC236}">
                <a16:creationId xmlns:a16="http://schemas.microsoft.com/office/drawing/2014/main" id="{4B34AF04-8A60-A198-AD9E-C34BBC573BAC}"/>
              </a:ext>
            </a:extLst>
          </p:cNvPr>
          <p:cNvSpPr/>
          <p:nvPr/>
        </p:nvSpPr>
        <p:spPr>
          <a:xfrm>
            <a:off x="3325528" y="4445635"/>
            <a:ext cx="2471171" cy="257359"/>
          </a:xfrm>
          <a:custGeom>
            <a:avLst/>
            <a:gdLst>
              <a:gd name="connsiteX0" fmla="*/ 354884 w 2472459"/>
              <a:gd name="connsiteY0" fmla="*/ 19050 h 352524"/>
              <a:gd name="connsiteX1" fmla="*/ 50084 w 2472459"/>
              <a:gd name="connsiteY1" fmla="*/ 133350 h 352524"/>
              <a:gd name="connsiteX2" fmla="*/ 1278809 w 2472459"/>
              <a:gd name="connsiteY2" fmla="*/ 352425 h 352524"/>
              <a:gd name="connsiteX3" fmla="*/ 2421809 w 2472459"/>
              <a:gd name="connsiteY3" fmla="*/ 104775 h 352524"/>
              <a:gd name="connsiteX4" fmla="*/ 2164634 w 2472459"/>
              <a:gd name="connsiteY4" fmla="*/ 0 h 352524"/>
              <a:gd name="connsiteX0" fmla="*/ 354240 w 2471815"/>
              <a:gd name="connsiteY0" fmla="*/ 19050 h 285896"/>
              <a:gd name="connsiteX1" fmla="*/ 49440 w 2471815"/>
              <a:gd name="connsiteY1" fmla="*/ 133350 h 285896"/>
              <a:gd name="connsiteX2" fmla="*/ 1268640 w 2471815"/>
              <a:gd name="connsiteY2" fmla="*/ 285750 h 285896"/>
              <a:gd name="connsiteX3" fmla="*/ 2421165 w 2471815"/>
              <a:gd name="connsiteY3" fmla="*/ 104775 h 285896"/>
              <a:gd name="connsiteX4" fmla="*/ 2163990 w 2471815"/>
              <a:gd name="connsiteY4" fmla="*/ 0 h 285896"/>
              <a:gd name="connsiteX0" fmla="*/ 353596 w 2471171"/>
              <a:gd name="connsiteY0" fmla="*/ 19050 h 257359"/>
              <a:gd name="connsiteX1" fmla="*/ 48796 w 2471171"/>
              <a:gd name="connsiteY1" fmla="*/ 133350 h 257359"/>
              <a:gd name="connsiteX2" fmla="*/ 1258471 w 2471171"/>
              <a:gd name="connsiteY2" fmla="*/ 257175 h 257359"/>
              <a:gd name="connsiteX3" fmla="*/ 2420521 w 2471171"/>
              <a:gd name="connsiteY3" fmla="*/ 104775 h 257359"/>
              <a:gd name="connsiteX4" fmla="*/ 2163346 w 2471171"/>
              <a:gd name="connsiteY4" fmla="*/ 0 h 257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171" h="257359">
                <a:moveTo>
                  <a:pt x="353596" y="19050"/>
                </a:moveTo>
                <a:cubicBezTo>
                  <a:pt x="124202" y="48419"/>
                  <a:pt x="-102016" y="93663"/>
                  <a:pt x="48796" y="133350"/>
                </a:cubicBezTo>
                <a:cubicBezTo>
                  <a:pt x="199608" y="173037"/>
                  <a:pt x="863184" y="261937"/>
                  <a:pt x="1258471" y="257175"/>
                </a:cubicBezTo>
                <a:cubicBezTo>
                  <a:pt x="1653758" y="252413"/>
                  <a:pt x="2272884" y="163512"/>
                  <a:pt x="2420521" y="104775"/>
                </a:cubicBezTo>
                <a:cubicBezTo>
                  <a:pt x="2568158" y="46038"/>
                  <a:pt x="2365752" y="23019"/>
                  <a:pt x="2163346" y="0"/>
                </a:cubicBezTo>
              </a:path>
            </a:pathLst>
          </a:custGeom>
          <a:noFill/>
          <a:ln w="19050">
            <a:headEnd type="arrow"/>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E14D6B3B-4B7B-F561-EB57-18705A9AD0BF}"/>
              </a:ext>
            </a:extLst>
          </p:cNvPr>
          <p:cNvCxnSpPr>
            <a:cxnSpLocks/>
          </p:cNvCxnSpPr>
          <p:nvPr/>
        </p:nvCxnSpPr>
        <p:spPr>
          <a:xfrm>
            <a:off x="2578803" y="4745581"/>
            <a:ext cx="521420" cy="0"/>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FDDA7041-5F61-92D9-7E02-25CA99694062}"/>
              </a:ext>
            </a:extLst>
          </p:cNvPr>
          <p:cNvSpPr txBox="1"/>
          <p:nvPr/>
        </p:nvSpPr>
        <p:spPr>
          <a:xfrm>
            <a:off x="1903028" y="4559056"/>
            <a:ext cx="992579" cy="646331"/>
          </a:xfrm>
          <a:prstGeom prst="rect">
            <a:avLst/>
          </a:prstGeom>
          <a:noFill/>
        </p:spPr>
        <p:txBody>
          <a:bodyPr wrap="none" rtlCol="0">
            <a:spAutoFit/>
          </a:bodyPr>
          <a:lstStyle/>
          <a:p>
            <a:r>
              <a:rPr lang="en-US" sz="1200" dirty="0"/>
              <a:t>circular</a:t>
            </a:r>
          </a:p>
          <a:p>
            <a:r>
              <a:rPr lang="en-US" sz="1200" dirty="0"/>
              <a:t>wraparound</a:t>
            </a:r>
          </a:p>
          <a:p>
            <a:r>
              <a:rPr lang="en-US" sz="1200" dirty="0"/>
              <a:t>seams</a:t>
            </a:r>
          </a:p>
        </p:txBody>
      </p:sp>
      <p:cxnSp>
        <p:nvCxnSpPr>
          <p:cNvPr id="51" name="Straight Connector 50">
            <a:extLst>
              <a:ext uri="{FF2B5EF4-FFF2-40B4-BE49-F238E27FC236}">
                <a16:creationId xmlns:a16="http://schemas.microsoft.com/office/drawing/2014/main" id="{DBE216CF-AB71-5CDF-7E54-FB6F37519DC1}"/>
              </a:ext>
            </a:extLst>
          </p:cNvPr>
          <p:cNvCxnSpPr>
            <a:cxnSpLocks/>
          </p:cNvCxnSpPr>
          <p:nvPr/>
        </p:nvCxnSpPr>
        <p:spPr>
          <a:xfrm>
            <a:off x="2573705" y="5032457"/>
            <a:ext cx="521420" cy="0"/>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sp>
        <p:nvSpPr>
          <p:cNvPr id="52" name="Freeform: Shape 51">
            <a:extLst>
              <a:ext uri="{FF2B5EF4-FFF2-40B4-BE49-F238E27FC236}">
                <a16:creationId xmlns:a16="http://schemas.microsoft.com/office/drawing/2014/main" id="{5DCBCFAC-B271-895F-E2BA-E18A1EB97DFA}"/>
              </a:ext>
            </a:extLst>
          </p:cNvPr>
          <p:cNvSpPr/>
          <p:nvPr/>
        </p:nvSpPr>
        <p:spPr>
          <a:xfrm>
            <a:off x="2726624" y="4556039"/>
            <a:ext cx="257367" cy="693315"/>
          </a:xfrm>
          <a:custGeom>
            <a:avLst/>
            <a:gdLst>
              <a:gd name="connsiteX0" fmla="*/ 0 w 257367"/>
              <a:gd name="connsiteY0" fmla="*/ 184872 h 693315"/>
              <a:gd name="connsiteX1" fmla="*/ 180975 w 257367"/>
              <a:gd name="connsiteY1" fmla="*/ 3897 h 693315"/>
              <a:gd name="connsiteX2" fmla="*/ 257175 w 257367"/>
              <a:gd name="connsiteY2" fmla="*/ 337272 h 693315"/>
              <a:gd name="connsiteX3" fmla="*/ 161925 w 257367"/>
              <a:gd name="connsiteY3" fmla="*/ 689697 h 693315"/>
              <a:gd name="connsiteX4" fmla="*/ 9525 w 257367"/>
              <a:gd name="connsiteY4" fmla="*/ 489672 h 693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367" h="693315">
                <a:moveTo>
                  <a:pt x="0" y="184872"/>
                </a:moveTo>
                <a:cubicBezTo>
                  <a:pt x="69056" y="81684"/>
                  <a:pt x="138113" y="-21503"/>
                  <a:pt x="180975" y="3897"/>
                </a:cubicBezTo>
                <a:cubicBezTo>
                  <a:pt x="223837" y="29297"/>
                  <a:pt x="260350" y="222972"/>
                  <a:pt x="257175" y="337272"/>
                </a:cubicBezTo>
                <a:cubicBezTo>
                  <a:pt x="254000" y="451572"/>
                  <a:pt x="203200" y="664297"/>
                  <a:pt x="161925" y="689697"/>
                </a:cubicBezTo>
                <a:cubicBezTo>
                  <a:pt x="120650" y="715097"/>
                  <a:pt x="65087" y="602384"/>
                  <a:pt x="9525" y="489672"/>
                </a:cubicBezTo>
              </a:path>
            </a:pathLst>
          </a:custGeom>
          <a:noFill/>
          <a:ln w="19050">
            <a:headEnd type="arrow"/>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409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2E672-8745-EE8E-4BCB-F9E6E61D4AB0}"/>
              </a:ext>
            </a:extLst>
          </p:cNvPr>
          <p:cNvSpPr>
            <a:spLocks noGrp="1"/>
          </p:cNvSpPr>
          <p:nvPr>
            <p:ph type="title"/>
          </p:nvPr>
        </p:nvSpPr>
        <p:spPr>
          <a:xfrm>
            <a:off x="0" y="-265685"/>
            <a:ext cx="9144000" cy="1143000"/>
          </a:xfrm>
        </p:spPr>
        <p:txBody>
          <a:bodyPr/>
          <a:lstStyle/>
          <a:p>
            <a:r>
              <a:rPr lang="en-US" sz="3200" dirty="0"/>
              <a:t>Grid Spacing Depends on Consolidation Threshold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7BBB6C-84C3-CFF0-B4D7-03EB20B0F734}"/>
                  </a:ext>
                </a:extLst>
              </p:cNvPr>
              <p:cNvSpPr txBox="1"/>
              <p:nvPr/>
            </p:nvSpPr>
            <p:spPr>
              <a:xfrm>
                <a:off x="1334351" y="5593793"/>
                <a:ext cx="1753765" cy="240579"/>
              </a:xfrm>
              <a:prstGeom prst="rect">
                <a:avLst/>
              </a:prstGeom>
              <a:solidFill>
                <a:schemeClr val="bg1">
                  <a:alpha val="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ea typeface="Cambria Math" panose="02040503050406030204" pitchFamily="18" charset="0"/>
                        </a:rPr>
                        <m:t>𝜽</m:t>
                      </m:r>
                      <m:r>
                        <a:rPr lang="en-US" sz="1600" b="1" i="1" baseline="-25000">
                          <a:latin typeface="Cambria Math" panose="02040503050406030204" pitchFamily="18" charset="0"/>
                          <a:ea typeface="Cambria Math" panose="02040503050406030204" pitchFamily="18" charset="0"/>
                        </a:rPr>
                        <m:t>𝒄</m:t>
                      </m:r>
                      <m:r>
                        <a:rPr lang="en-US" sz="1600" b="1"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𝟕𝟓</m:t>
                      </m:r>
                    </m:oMath>
                  </m:oMathPara>
                </a14:m>
                <a:endParaRPr lang="en-US" sz="1600" b="1" baseline="-25000" dirty="0"/>
              </a:p>
            </p:txBody>
          </p:sp>
        </mc:Choice>
        <mc:Fallback xmlns="">
          <p:sp>
            <p:nvSpPr>
              <p:cNvPr id="4" name="TextBox 3">
                <a:extLst>
                  <a:ext uri="{FF2B5EF4-FFF2-40B4-BE49-F238E27FC236}">
                    <a16:creationId xmlns:a16="http://schemas.microsoft.com/office/drawing/2014/main" id="{177BBB6C-84C3-CFF0-B4D7-03EB20B0F734}"/>
                  </a:ext>
                </a:extLst>
              </p:cNvPr>
              <p:cNvSpPr txBox="1">
                <a:spLocks noRot="1" noChangeAspect="1" noMove="1" noResize="1" noEditPoints="1" noAdjustHandles="1" noChangeArrowheads="1" noChangeShapeType="1" noTextEdit="1"/>
              </p:cNvSpPr>
              <p:nvPr/>
            </p:nvSpPr>
            <p:spPr>
              <a:xfrm>
                <a:off x="1334351" y="5593793"/>
                <a:ext cx="1753765" cy="240579"/>
              </a:xfrm>
              <a:prstGeom prst="rect">
                <a:avLst/>
              </a:prstGeom>
              <a:blipFill>
                <a:blip r:embed="rId3"/>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D13550-7CEF-FC92-6F8B-128730B223B2}"/>
                  </a:ext>
                </a:extLst>
              </p:cNvPr>
              <p:cNvSpPr txBox="1"/>
              <p:nvPr/>
            </p:nvSpPr>
            <p:spPr>
              <a:xfrm>
                <a:off x="3725044" y="5590140"/>
                <a:ext cx="1753765" cy="240579"/>
              </a:xfrm>
              <a:prstGeom prst="rect">
                <a:avLst/>
              </a:prstGeom>
              <a:solidFill>
                <a:schemeClr val="bg1">
                  <a:alpha val="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ea typeface="Cambria Math" panose="02040503050406030204" pitchFamily="18" charset="0"/>
                        </a:rPr>
                        <m:t>𝜽</m:t>
                      </m:r>
                      <m:r>
                        <a:rPr lang="en-US" sz="1600" b="1" i="1" baseline="-25000">
                          <a:latin typeface="Cambria Math" panose="02040503050406030204" pitchFamily="18" charset="0"/>
                          <a:ea typeface="Cambria Math" panose="02040503050406030204" pitchFamily="18" charset="0"/>
                        </a:rPr>
                        <m:t>𝒄</m:t>
                      </m:r>
                      <m:r>
                        <a:rPr lang="en-US" sz="1600" b="1"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𝟖</m:t>
                      </m:r>
                    </m:oMath>
                  </m:oMathPara>
                </a14:m>
                <a:endParaRPr lang="en-US" sz="1600" b="1" baseline="-25000" dirty="0"/>
              </a:p>
            </p:txBody>
          </p:sp>
        </mc:Choice>
        <mc:Fallback xmlns="">
          <p:sp>
            <p:nvSpPr>
              <p:cNvPr id="5" name="TextBox 4">
                <a:extLst>
                  <a:ext uri="{FF2B5EF4-FFF2-40B4-BE49-F238E27FC236}">
                    <a16:creationId xmlns:a16="http://schemas.microsoft.com/office/drawing/2014/main" id="{EFD13550-7CEF-FC92-6F8B-128730B223B2}"/>
                  </a:ext>
                </a:extLst>
              </p:cNvPr>
              <p:cNvSpPr txBox="1">
                <a:spLocks noRot="1" noChangeAspect="1" noMove="1" noResize="1" noEditPoints="1" noAdjustHandles="1" noChangeArrowheads="1" noChangeShapeType="1" noTextEdit="1"/>
              </p:cNvSpPr>
              <p:nvPr/>
            </p:nvSpPr>
            <p:spPr>
              <a:xfrm>
                <a:off x="3725044" y="5590140"/>
                <a:ext cx="1753765" cy="240579"/>
              </a:xfrm>
              <a:prstGeom prst="rect">
                <a:avLst/>
              </a:prstGeom>
              <a:blipFill>
                <a:blip r:embed="rId4"/>
                <a:stretch>
                  <a:fillRect b="-153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09F707A-0D05-B9A6-20EA-C0E11EFC1178}"/>
              </a:ext>
            </a:extLst>
          </p:cNvPr>
          <p:cNvSpPr txBox="1"/>
          <p:nvPr/>
        </p:nvSpPr>
        <p:spPr>
          <a:xfrm>
            <a:off x="346397" y="1385002"/>
            <a:ext cx="742512" cy="307777"/>
          </a:xfrm>
          <a:prstGeom prst="rect">
            <a:avLst/>
          </a:prstGeom>
          <a:noFill/>
        </p:spPr>
        <p:txBody>
          <a:bodyPr wrap="none" rtlCol="0">
            <a:spAutoFit/>
          </a:bodyPr>
          <a:lstStyle/>
          <a:p>
            <a:pPr algn="ctr"/>
            <a:r>
              <a:rPr lang="en-US" sz="1400" dirty="0"/>
              <a:t>Sim #1</a:t>
            </a:r>
          </a:p>
        </p:txBody>
      </p:sp>
      <p:sp>
        <p:nvSpPr>
          <p:cNvPr id="7" name="TextBox 6">
            <a:extLst>
              <a:ext uri="{FF2B5EF4-FFF2-40B4-BE49-F238E27FC236}">
                <a16:creationId xmlns:a16="http://schemas.microsoft.com/office/drawing/2014/main" id="{80384293-F216-EFA4-5164-17FD1D0E31E2}"/>
              </a:ext>
            </a:extLst>
          </p:cNvPr>
          <p:cNvSpPr txBox="1"/>
          <p:nvPr/>
        </p:nvSpPr>
        <p:spPr>
          <a:xfrm>
            <a:off x="341486" y="2511405"/>
            <a:ext cx="742512" cy="307777"/>
          </a:xfrm>
          <a:prstGeom prst="rect">
            <a:avLst/>
          </a:prstGeom>
          <a:noFill/>
        </p:spPr>
        <p:txBody>
          <a:bodyPr wrap="none" rtlCol="0">
            <a:spAutoFit/>
          </a:bodyPr>
          <a:lstStyle/>
          <a:p>
            <a:pPr algn="ctr"/>
            <a:r>
              <a:rPr lang="en-US" sz="1400" dirty="0"/>
              <a:t>Sim #2</a:t>
            </a:r>
          </a:p>
        </p:txBody>
      </p:sp>
      <p:sp>
        <p:nvSpPr>
          <p:cNvPr id="8" name="TextBox 7">
            <a:extLst>
              <a:ext uri="{FF2B5EF4-FFF2-40B4-BE49-F238E27FC236}">
                <a16:creationId xmlns:a16="http://schemas.microsoft.com/office/drawing/2014/main" id="{7A048279-23C6-26B0-3550-56AF3FB8D198}"/>
              </a:ext>
            </a:extLst>
          </p:cNvPr>
          <p:cNvSpPr txBox="1"/>
          <p:nvPr/>
        </p:nvSpPr>
        <p:spPr>
          <a:xfrm>
            <a:off x="341486" y="3683952"/>
            <a:ext cx="742512" cy="307777"/>
          </a:xfrm>
          <a:prstGeom prst="rect">
            <a:avLst/>
          </a:prstGeom>
          <a:noFill/>
        </p:spPr>
        <p:txBody>
          <a:bodyPr wrap="none" rtlCol="0">
            <a:spAutoFit/>
          </a:bodyPr>
          <a:lstStyle/>
          <a:p>
            <a:pPr algn="ctr"/>
            <a:r>
              <a:rPr lang="en-US" sz="1400" dirty="0"/>
              <a:t>Sim #3</a:t>
            </a:r>
          </a:p>
        </p:txBody>
      </p:sp>
      <p:sp>
        <p:nvSpPr>
          <p:cNvPr id="9" name="TextBox 8">
            <a:extLst>
              <a:ext uri="{FF2B5EF4-FFF2-40B4-BE49-F238E27FC236}">
                <a16:creationId xmlns:a16="http://schemas.microsoft.com/office/drawing/2014/main" id="{BBD2AD39-6FB5-6FFA-0999-FAA0319F2BF5}"/>
              </a:ext>
            </a:extLst>
          </p:cNvPr>
          <p:cNvSpPr txBox="1"/>
          <p:nvPr/>
        </p:nvSpPr>
        <p:spPr>
          <a:xfrm>
            <a:off x="349774" y="4797384"/>
            <a:ext cx="742512" cy="307777"/>
          </a:xfrm>
          <a:prstGeom prst="rect">
            <a:avLst/>
          </a:prstGeom>
          <a:noFill/>
        </p:spPr>
        <p:txBody>
          <a:bodyPr wrap="none" rtlCol="0">
            <a:spAutoFit/>
          </a:bodyPr>
          <a:lstStyle/>
          <a:p>
            <a:pPr algn="ctr"/>
            <a:r>
              <a:rPr lang="en-US" sz="1400" dirty="0"/>
              <a:t>Sim #4</a:t>
            </a:r>
          </a:p>
        </p:txBody>
      </p:sp>
      <p:sp>
        <p:nvSpPr>
          <p:cNvPr id="10" name="TextBox 9">
            <a:extLst>
              <a:ext uri="{FF2B5EF4-FFF2-40B4-BE49-F238E27FC236}">
                <a16:creationId xmlns:a16="http://schemas.microsoft.com/office/drawing/2014/main" id="{476813A5-ABF8-1DB7-F7FF-BA7C2BF56B40}"/>
              </a:ext>
            </a:extLst>
          </p:cNvPr>
          <p:cNvSpPr txBox="1"/>
          <p:nvPr/>
        </p:nvSpPr>
        <p:spPr>
          <a:xfrm>
            <a:off x="1314827" y="708616"/>
            <a:ext cx="736099" cy="369332"/>
          </a:xfrm>
          <a:prstGeom prst="rect">
            <a:avLst/>
          </a:prstGeom>
          <a:noFill/>
        </p:spPr>
        <p:txBody>
          <a:bodyPr wrap="none" rtlCol="0">
            <a:spAutoFit/>
          </a:bodyPr>
          <a:lstStyle/>
          <a:p>
            <a:r>
              <a:rPr lang="en-US" dirty="0"/>
              <a:t>novel</a:t>
            </a:r>
          </a:p>
        </p:txBody>
      </p:sp>
      <p:sp>
        <p:nvSpPr>
          <p:cNvPr id="11" name="TextBox 10">
            <a:extLst>
              <a:ext uri="{FF2B5EF4-FFF2-40B4-BE49-F238E27FC236}">
                <a16:creationId xmlns:a16="http://schemas.microsoft.com/office/drawing/2014/main" id="{41636C48-A9F9-F616-9C14-8AED8F1A6241}"/>
              </a:ext>
            </a:extLst>
          </p:cNvPr>
          <p:cNvSpPr txBox="1"/>
          <p:nvPr/>
        </p:nvSpPr>
        <p:spPr>
          <a:xfrm>
            <a:off x="2309514" y="708616"/>
            <a:ext cx="928459" cy="369332"/>
          </a:xfrm>
          <a:prstGeom prst="rect">
            <a:avLst/>
          </a:prstGeom>
          <a:noFill/>
        </p:spPr>
        <p:txBody>
          <a:bodyPr wrap="none" rtlCol="0">
            <a:spAutoFit/>
          </a:bodyPr>
          <a:lstStyle/>
          <a:p>
            <a:r>
              <a:rPr lang="en-US" dirty="0"/>
              <a:t>familiar</a:t>
            </a:r>
          </a:p>
        </p:txBody>
      </p:sp>
      <p:pic>
        <p:nvPicPr>
          <p:cNvPr id="12" name="Picture 11">
            <a:extLst>
              <a:ext uri="{FF2B5EF4-FFF2-40B4-BE49-F238E27FC236}">
                <a16:creationId xmlns:a16="http://schemas.microsoft.com/office/drawing/2014/main" id="{A4E7F360-AFA1-78D8-8F51-BAF0E1A2AF47}"/>
              </a:ext>
            </a:extLst>
          </p:cNvPr>
          <p:cNvPicPr>
            <a:picLocks noChangeAspect="1"/>
          </p:cNvPicPr>
          <p:nvPr/>
        </p:nvPicPr>
        <p:blipFill>
          <a:blip r:embed="rId5"/>
          <a:stretch>
            <a:fillRect/>
          </a:stretch>
        </p:blipFill>
        <p:spPr>
          <a:xfrm>
            <a:off x="742606" y="967885"/>
            <a:ext cx="1760220" cy="1320165"/>
          </a:xfrm>
          <a:prstGeom prst="rect">
            <a:avLst/>
          </a:prstGeom>
        </p:spPr>
      </p:pic>
      <p:pic>
        <p:nvPicPr>
          <p:cNvPr id="13" name="Picture 12">
            <a:extLst>
              <a:ext uri="{FF2B5EF4-FFF2-40B4-BE49-F238E27FC236}">
                <a16:creationId xmlns:a16="http://schemas.microsoft.com/office/drawing/2014/main" id="{86D4882C-83D9-BC56-51E0-0FE570A5BD55}"/>
              </a:ext>
            </a:extLst>
          </p:cNvPr>
          <p:cNvPicPr>
            <a:picLocks noChangeAspect="1"/>
          </p:cNvPicPr>
          <p:nvPr/>
        </p:nvPicPr>
        <p:blipFill>
          <a:blip r:embed="rId6"/>
          <a:stretch>
            <a:fillRect/>
          </a:stretch>
        </p:blipFill>
        <p:spPr>
          <a:xfrm>
            <a:off x="1918098" y="967885"/>
            <a:ext cx="1760220" cy="1320165"/>
          </a:xfrm>
          <a:prstGeom prst="rect">
            <a:avLst/>
          </a:prstGeom>
        </p:spPr>
      </p:pic>
      <p:pic>
        <p:nvPicPr>
          <p:cNvPr id="14" name="Picture 13">
            <a:extLst>
              <a:ext uri="{FF2B5EF4-FFF2-40B4-BE49-F238E27FC236}">
                <a16:creationId xmlns:a16="http://schemas.microsoft.com/office/drawing/2014/main" id="{F6F7072F-E217-FF3E-A6CF-1808B5AE7382}"/>
              </a:ext>
            </a:extLst>
          </p:cNvPr>
          <p:cNvPicPr>
            <a:picLocks noChangeAspect="1"/>
          </p:cNvPicPr>
          <p:nvPr/>
        </p:nvPicPr>
        <p:blipFill>
          <a:blip r:embed="rId7"/>
          <a:stretch>
            <a:fillRect/>
          </a:stretch>
        </p:blipFill>
        <p:spPr>
          <a:xfrm>
            <a:off x="742606" y="2109896"/>
            <a:ext cx="1760220" cy="1320165"/>
          </a:xfrm>
          <a:prstGeom prst="rect">
            <a:avLst/>
          </a:prstGeom>
        </p:spPr>
      </p:pic>
      <p:pic>
        <p:nvPicPr>
          <p:cNvPr id="15" name="Picture 14">
            <a:extLst>
              <a:ext uri="{FF2B5EF4-FFF2-40B4-BE49-F238E27FC236}">
                <a16:creationId xmlns:a16="http://schemas.microsoft.com/office/drawing/2014/main" id="{E74F895A-F254-CB32-EA70-C06E1EFC2CDB}"/>
              </a:ext>
            </a:extLst>
          </p:cNvPr>
          <p:cNvPicPr>
            <a:picLocks noChangeAspect="1"/>
          </p:cNvPicPr>
          <p:nvPr/>
        </p:nvPicPr>
        <p:blipFill>
          <a:blip r:embed="rId8"/>
          <a:stretch>
            <a:fillRect/>
          </a:stretch>
        </p:blipFill>
        <p:spPr>
          <a:xfrm>
            <a:off x="1913187" y="2109896"/>
            <a:ext cx="1760220" cy="1320165"/>
          </a:xfrm>
          <a:prstGeom prst="rect">
            <a:avLst/>
          </a:prstGeom>
        </p:spPr>
      </p:pic>
      <p:pic>
        <p:nvPicPr>
          <p:cNvPr id="16" name="Picture 15">
            <a:extLst>
              <a:ext uri="{FF2B5EF4-FFF2-40B4-BE49-F238E27FC236}">
                <a16:creationId xmlns:a16="http://schemas.microsoft.com/office/drawing/2014/main" id="{D18C30D5-3641-2C57-F4A0-9DA887BDB664}"/>
              </a:ext>
            </a:extLst>
          </p:cNvPr>
          <p:cNvPicPr>
            <a:picLocks noChangeAspect="1"/>
          </p:cNvPicPr>
          <p:nvPr/>
        </p:nvPicPr>
        <p:blipFill>
          <a:blip r:embed="rId9"/>
          <a:stretch>
            <a:fillRect/>
          </a:stretch>
        </p:blipFill>
        <p:spPr>
          <a:xfrm>
            <a:off x="742606" y="3251907"/>
            <a:ext cx="1760220" cy="1320165"/>
          </a:xfrm>
          <a:prstGeom prst="rect">
            <a:avLst/>
          </a:prstGeom>
        </p:spPr>
      </p:pic>
      <p:pic>
        <p:nvPicPr>
          <p:cNvPr id="17" name="Picture 16">
            <a:extLst>
              <a:ext uri="{FF2B5EF4-FFF2-40B4-BE49-F238E27FC236}">
                <a16:creationId xmlns:a16="http://schemas.microsoft.com/office/drawing/2014/main" id="{21B39EFB-E3DA-E143-891D-E193F25AD449}"/>
              </a:ext>
            </a:extLst>
          </p:cNvPr>
          <p:cNvPicPr>
            <a:picLocks noChangeAspect="1"/>
          </p:cNvPicPr>
          <p:nvPr/>
        </p:nvPicPr>
        <p:blipFill>
          <a:blip r:embed="rId10"/>
          <a:stretch>
            <a:fillRect/>
          </a:stretch>
        </p:blipFill>
        <p:spPr>
          <a:xfrm>
            <a:off x="1918098" y="3251907"/>
            <a:ext cx="1760220" cy="1320165"/>
          </a:xfrm>
          <a:prstGeom prst="rect">
            <a:avLst/>
          </a:prstGeom>
        </p:spPr>
      </p:pic>
      <p:pic>
        <p:nvPicPr>
          <p:cNvPr id="18" name="Picture 17">
            <a:extLst>
              <a:ext uri="{FF2B5EF4-FFF2-40B4-BE49-F238E27FC236}">
                <a16:creationId xmlns:a16="http://schemas.microsoft.com/office/drawing/2014/main" id="{DF01CE5C-F302-FA01-5392-58995A7D2737}"/>
              </a:ext>
            </a:extLst>
          </p:cNvPr>
          <p:cNvPicPr>
            <a:picLocks noChangeAspect="1"/>
          </p:cNvPicPr>
          <p:nvPr/>
        </p:nvPicPr>
        <p:blipFill>
          <a:blip r:embed="rId11"/>
          <a:stretch>
            <a:fillRect/>
          </a:stretch>
        </p:blipFill>
        <p:spPr>
          <a:xfrm>
            <a:off x="742606" y="4393918"/>
            <a:ext cx="1760220" cy="1320165"/>
          </a:xfrm>
          <a:prstGeom prst="rect">
            <a:avLst/>
          </a:prstGeom>
        </p:spPr>
      </p:pic>
      <p:pic>
        <p:nvPicPr>
          <p:cNvPr id="19" name="Picture 18">
            <a:extLst>
              <a:ext uri="{FF2B5EF4-FFF2-40B4-BE49-F238E27FC236}">
                <a16:creationId xmlns:a16="http://schemas.microsoft.com/office/drawing/2014/main" id="{6273EF0B-A121-B081-7A39-F9F74DC5E1C0}"/>
              </a:ext>
            </a:extLst>
          </p:cNvPr>
          <p:cNvPicPr>
            <a:picLocks noChangeAspect="1"/>
          </p:cNvPicPr>
          <p:nvPr/>
        </p:nvPicPr>
        <p:blipFill>
          <a:blip r:embed="rId12"/>
          <a:stretch>
            <a:fillRect/>
          </a:stretch>
        </p:blipFill>
        <p:spPr>
          <a:xfrm>
            <a:off x="1913187" y="4393918"/>
            <a:ext cx="1760220" cy="1320165"/>
          </a:xfrm>
          <a:prstGeom prst="rect">
            <a:avLst/>
          </a:prstGeom>
        </p:spPr>
      </p:pic>
      <p:pic>
        <p:nvPicPr>
          <p:cNvPr id="20" name="Picture 19">
            <a:extLst>
              <a:ext uri="{FF2B5EF4-FFF2-40B4-BE49-F238E27FC236}">
                <a16:creationId xmlns:a16="http://schemas.microsoft.com/office/drawing/2014/main" id="{685A3528-6E55-0D0B-82F8-C86D797C6D4B}"/>
              </a:ext>
            </a:extLst>
          </p:cNvPr>
          <p:cNvPicPr>
            <a:picLocks noChangeAspect="1"/>
          </p:cNvPicPr>
          <p:nvPr/>
        </p:nvPicPr>
        <p:blipFill>
          <a:blip r:embed="rId13"/>
          <a:stretch>
            <a:fillRect/>
          </a:stretch>
        </p:blipFill>
        <p:spPr>
          <a:xfrm>
            <a:off x="3188881" y="967885"/>
            <a:ext cx="1760220" cy="1320165"/>
          </a:xfrm>
          <a:prstGeom prst="rect">
            <a:avLst/>
          </a:prstGeom>
        </p:spPr>
      </p:pic>
      <p:pic>
        <p:nvPicPr>
          <p:cNvPr id="21" name="Picture 20">
            <a:extLst>
              <a:ext uri="{FF2B5EF4-FFF2-40B4-BE49-F238E27FC236}">
                <a16:creationId xmlns:a16="http://schemas.microsoft.com/office/drawing/2014/main" id="{B860B8E0-6FBE-4E5B-814D-D0F692C11493}"/>
              </a:ext>
            </a:extLst>
          </p:cNvPr>
          <p:cNvPicPr>
            <a:picLocks noChangeAspect="1"/>
          </p:cNvPicPr>
          <p:nvPr/>
        </p:nvPicPr>
        <p:blipFill>
          <a:blip r:embed="rId14"/>
          <a:stretch>
            <a:fillRect/>
          </a:stretch>
        </p:blipFill>
        <p:spPr>
          <a:xfrm>
            <a:off x="4359462" y="964232"/>
            <a:ext cx="1760220" cy="1320165"/>
          </a:xfrm>
          <a:prstGeom prst="rect">
            <a:avLst/>
          </a:prstGeom>
        </p:spPr>
      </p:pic>
      <p:sp>
        <p:nvSpPr>
          <p:cNvPr id="22" name="TextBox 21">
            <a:extLst>
              <a:ext uri="{FF2B5EF4-FFF2-40B4-BE49-F238E27FC236}">
                <a16:creationId xmlns:a16="http://schemas.microsoft.com/office/drawing/2014/main" id="{414B2E0C-06B4-2885-3F9B-6ACCAD5AA768}"/>
              </a:ext>
            </a:extLst>
          </p:cNvPr>
          <p:cNvSpPr txBox="1"/>
          <p:nvPr/>
        </p:nvSpPr>
        <p:spPr>
          <a:xfrm>
            <a:off x="3769024" y="713517"/>
            <a:ext cx="736099" cy="369332"/>
          </a:xfrm>
          <a:prstGeom prst="rect">
            <a:avLst/>
          </a:prstGeom>
          <a:noFill/>
        </p:spPr>
        <p:txBody>
          <a:bodyPr wrap="none" rtlCol="0">
            <a:spAutoFit/>
          </a:bodyPr>
          <a:lstStyle/>
          <a:p>
            <a:r>
              <a:rPr lang="en-US" dirty="0"/>
              <a:t>novel</a:t>
            </a:r>
          </a:p>
        </p:txBody>
      </p:sp>
      <p:sp>
        <p:nvSpPr>
          <p:cNvPr id="23" name="TextBox 22">
            <a:extLst>
              <a:ext uri="{FF2B5EF4-FFF2-40B4-BE49-F238E27FC236}">
                <a16:creationId xmlns:a16="http://schemas.microsoft.com/office/drawing/2014/main" id="{C26E5C40-F041-2A00-272C-C6BF082A4F76}"/>
              </a:ext>
            </a:extLst>
          </p:cNvPr>
          <p:cNvSpPr txBox="1"/>
          <p:nvPr/>
        </p:nvSpPr>
        <p:spPr>
          <a:xfrm>
            <a:off x="4763711" y="713517"/>
            <a:ext cx="928459" cy="369332"/>
          </a:xfrm>
          <a:prstGeom prst="rect">
            <a:avLst/>
          </a:prstGeom>
          <a:noFill/>
        </p:spPr>
        <p:txBody>
          <a:bodyPr wrap="none" rtlCol="0">
            <a:spAutoFit/>
          </a:bodyPr>
          <a:lstStyle/>
          <a:p>
            <a:r>
              <a:rPr lang="en-US" dirty="0"/>
              <a:t>familiar</a:t>
            </a:r>
          </a:p>
        </p:txBody>
      </p:sp>
      <p:pic>
        <p:nvPicPr>
          <p:cNvPr id="24" name="Picture 23">
            <a:extLst>
              <a:ext uri="{FF2B5EF4-FFF2-40B4-BE49-F238E27FC236}">
                <a16:creationId xmlns:a16="http://schemas.microsoft.com/office/drawing/2014/main" id="{4494CBCB-DD24-868B-4D18-D6047D68FF2F}"/>
              </a:ext>
            </a:extLst>
          </p:cNvPr>
          <p:cNvPicPr>
            <a:picLocks noChangeAspect="1"/>
          </p:cNvPicPr>
          <p:nvPr/>
        </p:nvPicPr>
        <p:blipFill>
          <a:blip r:embed="rId15"/>
          <a:stretch>
            <a:fillRect/>
          </a:stretch>
        </p:blipFill>
        <p:spPr>
          <a:xfrm>
            <a:off x="3183970" y="2106243"/>
            <a:ext cx="1760220" cy="1320165"/>
          </a:xfrm>
          <a:prstGeom prst="rect">
            <a:avLst/>
          </a:prstGeom>
        </p:spPr>
      </p:pic>
      <p:pic>
        <p:nvPicPr>
          <p:cNvPr id="25" name="Picture 24">
            <a:extLst>
              <a:ext uri="{FF2B5EF4-FFF2-40B4-BE49-F238E27FC236}">
                <a16:creationId xmlns:a16="http://schemas.microsoft.com/office/drawing/2014/main" id="{A720BAD8-0DE7-E958-F00A-B6331E0BAEA8}"/>
              </a:ext>
            </a:extLst>
          </p:cNvPr>
          <p:cNvPicPr>
            <a:picLocks noChangeAspect="1"/>
          </p:cNvPicPr>
          <p:nvPr/>
        </p:nvPicPr>
        <p:blipFill>
          <a:blip r:embed="rId16"/>
          <a:stretch>
            <a:fillRect/>
          </a:stretch>
        </p:blipFill>
        <p:spPr>
          <a:xfrm>
            <a:off x="4354551" y="2109896"/>
            <a:ext cx="1760220" cy="1320165"/>
          </a:xfrm>
          <a:prstGeom prst="rect">
            <a:avLst/>
          </a:prstGeom>
        </p:spPr>
      </p:pic>
      <p:pic>
        <p:nvPicPr>
          <p:cNvPr id="26" name="Picture 25">
            <a:extLst>
              <a:ext uri="{FF2B5EF4-FFF2-40B4-BE49-F238E27FC236}">
                <a16:creationId xmlns:a16="http://schemas.microsoft.com/office/drawing/2014/main" id="{C8B23879-AD79-3852-B565-BFC452D68CF8}"/>
              </a:ext>
            </a:extLst>
          </p:cNvPr>
          <p:cNvPicPr>
            <a:picLocks noChangeAspect="1"/>
          </p:cNvPicPr>
          <p:nvPr/>
        </p:nvPicPr>
        <p:blipFill>
          <a:blip r:embed="rId17"/>
          <a:stretch>
            <a:fillRect/>
          </a:stretch>
        </p:blipFill>
        <p:spPr>
          <a:xfrm>
            <a:off x="3179059" y="3251907"/>
            <a:ext cx="1760220" cy="1320165"/>
          </a:xfrm>
          <a:prstGeom prst="rect">
            <a:avLst/>
          </a:prstGeom>
        </p:spPr>
      </p:pic>
      <p:pic>
        <p:nvPicPr>
          <p:cNvPr id="27" name="Picture 26">
            <a:extLst>
              <a:ext uri="{FF2B5EF4-FFF2-40B4-BE49-F238E27FC236}">
                <a16:creationId xmlns:a16="http://schemas.microsoft.com/office/drawing/2014/main" id="{3D7557AE-D5CD-FBC6-3324-6AC420380D28}"/>
              </a:ext>
            </a:extLst>
          </p:cNvPr>
          <p:cNvPicPr>
            <a:picLocks noChangeAspect="1"/>
          </p:cNvPicPr>
          <p:nvPr/>
        </p:nvPicPr>
        <p:blipFill>
          <a:blip r:embed="rId18"/>
          <a:stretch>
            <a:fillRect/>
          </a:stretch>
        </p:blipFill>
        <p:spPr>
          <a:xfrm>
            <a:off x="4349640" y="3251907"/>
            <a:ext cx="1760220" cy="1320165"/>
          </a:xfrm>
          <a:prstGeom prst="rect">
            <a:avLst/>
          </a:prstGeom>
        </p:spPr>
      </p:pic>
      <p:pic>
        <p:nvPicPr>
          <p:cNvPr id="28" name="Picture 27">
            <a:extLst>
              <a:ext uri="{FF2B5EF4-FFF2-40B4-BE49-F238E27FC236}">
                <a16:creationId xmlns:a16="http://schemas.microsoft.com/office/drawing/2014/main" id="{9C416152-875A-A680-AD54-EF68D0B6D697}"/>
              </a:ext>
            </a:extLst>
          </p:cNvPr>
          <p:cNvPicPr>
            <a:picLocks noChangeAspect="1"/>
          </p:cNvPicPr>
          <p:nvPr/>
        </p:nvPicPr>
        <p:blipFill>
          <a:blip r:embed="rId19"/>
          <a:stretch>
            <a:fillRect/>
          </a:stretch>
        </p:blipFill>
        <p:spPr>
          <a:xfrm>
            <a:off x="3174148" y="4390265"/>
            <a:ext cx="1760220" cy="1320165"/>
          </a:xfrm>
          <a:prstGeom prst="rect">
            <a:avLst/>
          </a:prstGeom>
        </p:spPr>
      </p:pic>
      <p:pic>
        <p:nvPicPr>
          <p:cNvPr id="29" name="Picture 28">
            <a:extLst>
              <a:ext uri="{FF2B5EF4-FFF2-40B4-BE49-F238E27FC236}">
                <a16:creationId xmlns:a16="http://schemas.microsoft.com/office/drawing/2014/main" id="{6CABE64C-162E-EC21-7F0C-C1BDE386428E}"/>
              </a:ext>
            </a:extLst>
          </p:cNvPr>
          <p:cNvPicPr>
            <a:picLocks noChangeAspect="1"/>
          </p:cNvPicPr>
          <p:nvPr/>
        </p:nvPicPr>
        <p:blipFill>
          <a:blip r:embed="rId20"/>
          <a:stretch>
            <a:fillRect/>
          </a:stretch>
        </p:blipFill>
        <p:spPr>
          <a:xfrm>
            <a:off x="4344729" y="4393918"/>
            <a:ext cx="1760220" cy="1320165"/>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0DEC29F-8C4B-E770-7905-9D60AFAECD16}"/>
                  </a:ext>
                </a:extLst>
              </p:cNvPr>
              <p:cNvSpPr txBox="1"/>
              <p:nvPr/>
            </p:nvSpPr>
            <p:spPr>
              <a:xfrm>
                <a:off x="6151675" y="5585239"/>
                <a:ext cx="1753765" cy="240579"/>
              </a:xfrm>
              <a:prstGeom prst="rect">
                <a:avLst/>
              </a:prstGeom>
              <a:solidFill>
                <a:schemeClr val="bg1">
                  <a:alpha val="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ea typeface="Cambria Math" panose="02040503050406030204" pitchFamily="18" charset="0"/>
                        </a:rPr>
                        <m:t>𝜽</m:t>
                      </m:r>
                      <m:r>
                        <a:rPr lang="en-US" sz="1600" b="1" i="1" baseline="-25000">
                          <a:latin typeface="Cambria Math" panose="02040503050406030204" pitchFamily="18" charset="0"/>
                          <a:ea typeface="Cambria Math" panose="02040503050406030204" pitchFamily="18" charset="0"/>
                        </a:rPr>
                        <m:t>𝒄</m:t>
                      </m:r>
                      <m:r>
                        <a:rPr lang="en-US" sz="1600" b="1"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𝟗</m:t>
                      </m:r>
                    </m:oMath>
                  </m:oMathPara>
                </a14:m>
                <a:endParaRPr lang="en-US" sz="1600" b="1" baseline="-25000" dirty="0"/>
              </a:p>
            </p:txBody>
          </p:sp>
        </mc:Choice>
        <mc:Fallback xmlns="">
          <p:sp>
            <p:nvSpPr>
              <p:cNvPr id="30" name="TextBox 29">
                <a:extLst>
                  <a:ext uri="{FF2B5EF4-FFF2-40B4-BE49-F238E27FC236}">
                    <a16:creationId xmlns:a16="http://schemas.microsoft.com/office/drawing/2014/main" id="{70DEC29F-8C4B-E770-7905-9D60AFAECD16}"/>
                  </a:ext>
                </a:extLst>
              </p:cNvPr>
              <p:cNvSpPr txBox="1">
                <a:spLocks noRot="1" noChangeAspect="1" noMove="1" noResize="1" noEditPoints="1" noAdjustHandles="1" noChangeArrowheads="1" noChangeShapeType="1" noTextEdit="1"/>
              </p:cNvSpPr>
              <p:nvPr/>
            </p:nvSpPr>
            <p:spPr>
              <a:xfrm>
                <a:off x="6151675" y="5585239"/>
                <a:ext cx="1753765" cy="240579"/>
              </a:xfrm>
              <a:prstGeom prst="rect">
                <a:avLst/>
              </a:prstGeom>
              <a:blipFill>
                <a:blip r:embed="rId21"/>
                <a:stretch>
                  <a:fillRect b="-12500"/>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730589E7-2CB3-8AD3-7C30-EF6542C390FA}"/>
              </a:ext>
            </a:extLst>
          </p:cNvPr>
          <p:cNvSpPr txBox="1"/>
          <p:nvPr/>
        </p:nvSpPr>
        <p:spPr>
          <a:xfrm>
            <a:off x="6195655" y="708616"/>
            <a:ext cx="736099" cy="369332"/>
          </a:xfrm>
          <a:prstGeom prst="rect">
            <a:avLst/>
          </a:prstGeom>
          <a:noFill/>
        </p:spPr>
        <p:txBody>
          <a:bodyPr wrap="none" rtlCol="0">
            <a:spAutoFit/>
          </a:bodyPr>
          <a:lstStyle/>
          <a:p>
            <a:r>
              <a:rPr lang="en-US" dirty="0"/>
              <a:t>novel</a:t>
            </a:r>
          </a:p>
        </p:txBody>
      </p:sp>
      <p:sp>
        <p:nvSpPr>
          <p:cNvPr id="32" name="TextBox 31">
            <a:extLst>
              <a:ext uri="{FF2B5EF4-FFF2-40B4-BE49-F238E27FC236}">
                <a16:creationId xmlns:a16="http://schemas.microsoft.com/office/drawing/2014/main" id="{A7857CEB-4C8D-2035-B7D0-61C8416734A2}"/>
              </a:ext>
            </a:extLst>
          </p:cNvPr>
          <p:cNvSpPr txBox="1"/>
          <p:nvPr/>
        </p:nvSpPr>
        <p:spPr>
          <a:xfrm>
            <a:off x="7190342" y="708616"/>
            <a:ext cx="928459" cy="369332"/>
          </a:xfrm>
          <a:prstGeom prst="rect">
            <a:avLst/>
          </a:prstGeom>
          <a:noFill/>
        </p:spPr>
        <p:txBody>
          <a:bodyPr wrap="none" rtlCol="0">
            <a:spAutoFit/>
          </a:bodyPr>
          <a:lstStyle/>
          <a:p>
            <a:r>
              <a:rPr lang="en-US" dirty="0"/>
              <a:t>familiar</a:t>
            </a:r>
          </a:p>
        </p:txBody>
      </p:sp>
      <p:pic>
        <p:nvPicPr>
          <p:cNvPr id="33" name="Picture 32">
            <a:extLst>
              <a:ext uri="{FF2B5EF4-FFF2-40B4-BE49-F238E27FC236}">
                <a16:creationId xmlns:a16="http://schemas.microsoft.com/office/drawing/2014/main" id="{B79E45F4-2109-391A-545A-042170A7FE62}"/>
              </a:ext>
            </a:extLst>
          </p:cNvPr>
          <p:cNvPicPr>
            <a:picLocks noChangeAspect="1"/>
          </p:cNvPicPr>
          <p:nvPr/>
        </p:nvPicPr>
        <p:blipFill>
          <a:blip r:embed="rId22"/>
          <a:stretch>
            <a:fillRect/>
          </a:stretch>
        </p:blipFill>
        <p:spPr>
          <a:xfrm>
            <a:off x="5600779" y="972162"/>
            <a:ext cx="1760220" cy="1320165"/>
          </a:xfrm>
          <a:prstGeom prst="rect">
            <a:avLst/>
          </a:prstGeom>
        </p:spPr>
      </p:pic>
      <p:pic>
        <p:nvPicPr>
          <p:cNvPr id="34" name="Picture 33">
            <a:extLst>
              <a:ext uri="{FF2B5EF4-FFF2-40B4-BE49-F238E27FC236}">
                <a16:creationId xmlns:a16="http://schemas.microsoft.com/office/drawing/2014/main" id="{A14BE573-0B5F-BD3D-B42E-6BDC7DE492BA}"/>
              </a:ext>
            </a:extLst>
          </p:cNvPr>
          <p:cNvPicPr>
            <a:picLocks noChangeAspect="1"/>
          </p:cNvPicPr>
          <p:nvPr/>
        </p:nvPicPr>
        <p:blipFill>
          <a:blip r:embed="rId23"/>
          <a:stretch>
            <a:fillRect/>
          </a:stretch>
        </p:blipFill>
        <p:spPr>
          <a:xfrm>
            <a:off x="6781182" y="972161"/>
            <a:ext cx="1760220" cy="1320165"/>
          </a:xfrm>
          <a:prstGeom prst="rect">
            <a:avLst/>
          </a:prstGeom>
        </p:spPr>
      </p:pic>
      <p:pic>
        <p:nvPicPr>
          <p:cNvPr id="35" name="Picture 34">
            <a:extLst>
              <a:ext uri="{FF2B5EF4-FFF2-40B4-BE49-F238E27FC236}">
                <a16:creationId xmlns:a16="http://schemas.microsoft.com/office/drawing/2014/main" id="{1C462B61-5A17-23A0-04CB-CEE8FB0AE5F4}"/>
              </a:ext>
            </a:extLst>
          </p:cNvPr>
          <p:cNvPicPr>
            <a:picLocks noChangeAspect="1"/>
          </p:cNvPicPr>
          <p:nvPr/>
        </p:nvPicPr>
        <p:blipFill>
          <a:blip r:embed="rId24"/>
          <a:stretch>
            <a:fillRect/>
          </a:stretch>
        </p:blipFill>
        <p:spPr>
          <a:xfrm>
            <a:off x="5615512" y="2114938"/>
            <a:ext cx="1760220" cy="1320165"/>
          </a:xfrm>
          <a:prstGeom prst="rect">
            <a:avLst/>
          </a:prstGeom>
        </p:spPr>
      </p:pic>
      <p:pic>
        <p:nvPicPr>
          <p:cNvPr id="36" name="Picture 35">
            <a:extLst>
              <a:ext uri="{FF2B5EF4-FFF2-40B4-BE49-F238E27FC236}">
                <a16:creationId xmlns:a16="http://schemas.microsoft.com/office/drawing/2014/main" id="{55303C46-EA27-76C5-3428-C67D4A010277}"/>
              </a:ext>
            </a:extLst>
          </p:cNvPr>
          <p:cNvPicPr>
            <a:picLocks noChangeAspect="1"/>
          </p:cNvPicPr>
          <p:nvPr/>
        </p:nvPicPr>
        <p:blipFill>
          <a:blip r:embed="rId25"/>
          <a:stretch>
            <a:fillRect/>
          </a:stretch>
        </p:blipFill>
        <p:spPr>
          <a:xfrm>
            <a:off x="6781182" y="2114937"/>
            <a:ext cx="1760220" cy="1320165"/>
          </a:xfrm>
          <a:prstGeom prst="rect">
            <a:avLst/>
          </a:prstGeom>
        </p:spPr>
      </p:pic>
      <p:pic>
        <p:nvPicPr>
          <p:cNvPr id="37" name="Picture 36">
            <a:extLst>
              <a:ext uri="{FF2B5EF4-FFF2-40B4-BE49-F238E27FC236}">
                <a16:creationId xmlns:a16="http://schemas.microsoft.com/office/drawing/2014/main" id="{0B212E3E-895C-4A5A-9E8F-ED17AA5A65BF}"/>
              </a:ext>
            </a:extLst>
          </p:cNvPr>
          <p:cNvPicPr>
            <a:picLocks noChangeAspect="1"/>
          </p:cNvPicPr>
          <p:nvPr/>
        </p:nvPicPr>
        <p:blipFill>
          <a:blip r:embed="rId26"/>
          <a:stretch>
            <a:fillRect/>
          </a:stretch>
        </p:blipFill>
        <p:spPr>
          <a:xfrm>
            <a:off x="5615512" y="3259836"/>
            <a:ext cx="1760220" cy="1320165"/>
          </a:xfrm>
          <a:prstGeom prst="rect">
            <a:avLst/>
          </a:prstGeom>
        </p:spPr>
      </p:pic>
      <p:pic>
        <p:nvPicPr>
          <p:cNvPr id="38" name="Picture 37">
            <a:extLst>
              <a:ext uri="{FF2B5EF4-FFF2-40B4-BE49-F238E27FC236}">
                <a16:creationId xmlns:a16="http://schemas.microsoft.com/office/drawing/2014/main" id="{0A7BA68B-3EF2-38A9-BF5F-EF4887D0AB31}"/>
              </a:ext>
            </a:extLst>
          </p:cNvPr>
          <p:cNvPicPr>
            <a:picLocks noChangeAspect="1"/>
          </p:cNvPicPr>
          <p:nvPr/>
        </p:nvPicPr>
        <p:blipFill>
          <a:blip r:embed="rId27"/>
          <a:stretch>
            <a:fillRect/>
          </a:stretch>
        </p:blipFill>
        <p:spPr>
          <a:xfrm>
            <a:off x="6781182" y="3259835"/>
            <a:ext cx="1760220" cy="1320165"/>
          </a:xfrm>
          <a:prstGeom prst="rect">
            <a:avLst/>
          </a:prstGeom>
        </p:spPr>
      </p:pic>
      <p:pic>
        <p:nvPicPr>
          <p:cNvPr id="39" name="Picture 38">
            <a:extLst>
              <a:ext uri="{FF2B5EF4-FFF2-40B4-BE49-F238E27FC236}">
                <a16:creationId xmlns:a16="http://schemas.microsoft.com/office/drawing/2014/main" id="{D7430E97-6BC4-77BB-3B5F-026389D2C610}"/>
              </a:ext>
            </a:extLst>
          </p:cNvPr>
          <p:cNvPicPr>
            <a:picLocks noChangeAspect="1"/>
          </p:cNvPicPr>
          <p:nvPr/>
        </p:nvPicPr>
        <p:blipFill>
          <a:blip r:embed="rId28"/>
          <a:stretch>
            <a:fillRect/>
          </a:stretch>
        </p:blipFill>
        <p:spPr>
          <a:xfrm>
            <a:off x="5601222" y="4402611"/>
            <a:ext cx="1760220" cy="1320165"/>
          </a:xfrm>
          <a:prstGeom prst="rect">
            <a:avLst/>
          </a:prstGeom>
        </p:spPr>
      </p:pic>
      <p:pic>
        <p:nvPicPr>
          <p:cNvPr id="40" name="Picture 39">
            <a:extLst>
              <a:ext uri="{FF2B5EF4-FFF2-40B4-BE49-F238E27FC236}">
                <a16:creationId xmlns:a16="http://schemas.microsoft.com/office/drawing/2014/main" id="{C444C748-77F3-4677-0CA1-D1AB860E4497}"/>
              </a:ext>
            </a:extLst>
          </p:cNvPr>
          <p:cNvPicPr>
            <a:picLocks noChangeAspect="1"/>
          </p:cNvPicPr>
          <p:nvPr/>
        </p:nvPicPr>
        <p:blipFill>
          <a:blip r:embed="rId29"/>
          <a:stretch>
            <a:fillRect/>
          </a:stretch>
        </p:blipFill>
        <p:spPr>
          <a:xfrm>
            <a:off x="6781182" y="4414182"/>
            <a:ext cx="1760220" cy="1320165"/>
          </a:xfrm>
          <a:prstGeom prst="rect">
            <a:avLst/>
          </a:prstGeom>
        </p:spPr>
      </p:pic>
      <p:sp>
        <p:nvSpPr>
          <p:cNvPr id="3" name="TextBox 2">
            <a:extLst>
              <a:ext uri="{FF2B5EF4-FFF2-40B4-BE49-F238E27FC236}">
                <a16:creationId xmlns:a16="http://schemas.microsoft.com/office/drawing/2014/main" id="{293A6C9C-E0FB-3FCE-3C5F-52C275578470}"/>
              </a:ext>
            </a:extLst>
          </p:cNvPr>
          <p:cNvSpPr txBox="1"/>
          <p:nvPr/>
        </p:nvSpPr>
        <p:spPr>
          <a:xfrm>
            <a:off x="1313087" y="5927953"/>
            <a:ext cx="1992853" cy="369332"/>
          </a:xfrm>
          <a:prstGeom prst="rect">
            <a:avLst/>
          </a:prstGeom>
          <a:noFill/>
        </p:spPr>
        <p:txBody>
          <a:bodyPr wrap="none" rtlCol="0">
            <a:spAutoFit/>
          </a:bodyPr>
          <a:lstStyle/>
          <a:p>
            <a:r>
              <a:rPr lang="en-US" dirty="0"/>
              <a:t>Sparse Memories</a:t>
            </a:r>
          </a:p>
        </p:txBody>
      </p:sp>
      <p:sp>
        <p:nvSpPr>
          <p:cNvPr id="41" name="TextBox 40">
            <a:extLst>
              <a:ext uri="{FF2B5EF4-FFF2-40B4-BE49-F238E27FC236}">
                <a16:creationId xmlns:a16="http://schemas.microsoft.com/office/drawing/2014/main" id="{93CE66E7-545B-BA93-8A25-399D1743EFDA}"/>
              </a:ext>
            </a:extLst>
          </p:cNvPr>
          <p:cNvSpPr txBox="1"/>
          <p:nvPr/>
        </p:nvSpPr>
        <p:spPr>
          <a:xfrm>
            <a:off x="5615512" y="5927953"/>
            <a:ext cx="2929007" cy="369332"/>
          </a:xfrm>
          <a:prstGeom prst="rect">
            <a:avLst/>
          </a:prstGeom>
          <a:noFill/>
        </p:spPr>
        <p:txBody>
          <a:bodyPr wrap="none" rtlCol="0">
            <a:spAutoFit/>
          </a:bodyPr>
          <a:lstStyle/>
          <a:p>
            <a:r>
              <a:rPr lang="en-US" dirty="0"/>
              <a:t>Densely Packed Memories</a:t>
            </a:r>
          </a:p>
        </p:txBody>
      </p:sp>
      <p:pic>
        <p:nvPicPr>
          <p:cNvPr id="42" name="Picture 41">
            <a:extLst>
              <a:ext uri="{FF2B5EF4-FFF2-40B4-BE49-F238E27FC236}">
                <a16:creationId xmlns:a16="http://schemas.microsoft.com/office/drawing/2014/main" id="{3D53AE69-7450-4F3F-1A40-DB78FE46B434}"/>
              </a:ext>
            </a:extLst>
          </p:cNvPr>
          <p:cNvPicPr>
            <a:picLocks noChangeAspect="1"/>
          </p:cNvPicPr>
          <p:nvPr/>
        </p:nvPicPr>
        <p:blipFill>
          <a:blip r:embed="rId30"/>
          <a:stretch>
            <a:fillRect/>
          </a:stretch>
        </p:blipFill>
        <p:spPr>
          <a:xfrm>
            <a:off x="3592883" y="5946912"/>
            <a:ext cx="1824480" cy="821009"/>
          </a:xfrm>
          <a:prstGeom prst="rect">
            <a:avLst/>
          </a:prstGeom>
        </p:spPr>
      </p:pic>
      <p:cxnSp>
        <p:nvCxnSpPr>
          <p:cNvPr id="44" name="Straight Arrow Connector 43">
            <a:extLst>
              <a:ext uri="{FF2B5EF4-FFF2-40B4-BE49-F238E27FC236}">
                <a16:creationId xmlns:a16="http://schemas.microsoft.com/office/drawing/2014/main" id="{BBEDC7A0-1876-7E76-9657-0E48610BA3B5}"/>
              </a:ext>
            </a:extLst>
          </p:cNvPr>
          <p:cNvCxnSpPr>
            <a:cxnSpLocks/>
          </p:cNvCxnSpPr>
          <p:nvPr/>
        </p:nvCxnSpPr>
        <p:spPr>
          <a:xfrm>
            <a:off x="4137073" y="6296183"/>
            <a:ext cx="345075" cy="0"/>
          </a:xfrm>
          <a:prstGeom prst="straightConnector1">
            <a:avLst/>
          </a:prstGeom>
          <a:ln w="34925">
            <a:solidFill>
              <a:schemeClr val="tx1"/>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4CC01F2-86C7-B8B8-1290-1C043032EBCB}"/>
              </a:ext>
            </a:extLst>
          </p:cNvPr>
          <p:cNvCxnSpPr>
            <a:cxnSpLocks/>
          </p:cNvCxnSpPr>
          <p:nvPr/>
        </p:nvCxnSpPr>
        <p:spPr>
          <a:xfrm>
            <a:off x="4453916" y="5946912"/>
            <a:ext cx="0" cy="82100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6236429-3AE5-6004-B466-25A2936F2C84}"/>
              </a:ext>
            </a:extLst>
          </p:cNvPr>
          <p:cNvCxnSpPr>
            <a:cxnSpLocks/>
          </p:cNvCxnSpPr>
          <p:nvPr/>
        </p:nvCxnSpPr>
        <p:spPr>
          <a:xfrm>
            <a:off x="4137073" y="5946911"/>
            <a:ext cx="0" cy="82100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678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1" grpId="0"/>
      <p:bldP spid="22" grpId="0"/>
      <p:bldP spid="23" grpId="0"/>
      <p:bldP spid="30" grpId="0" animBg="1"/>
      <p:bldP spid="31" grpId="0"/>
      <p:bldP spid="32" grpId="0"/>
      <p:bldP spid="3" grpId="0"/>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4361" y="1438031"/>
            <a:ext cx="7376160" cy="5309230"/>
          </a:xfrm>
          <a:prstGeom prst="rect">
            <a:avLst/>
          </a:prstGeom>
        </p:spPr>
      </p:pic>
      <p:sp>
        <p:nvSpPr>
          <p:cNvPr id="2" name="Title 1"/>
          <p:cNvSpPr>
            <a:spLocks noGrp="1"/>
          </p:cNvSpPr>
          <p:nvPr>
            <p:ph type="title"/>
          </p:nvPr>
        </p:nvSpPr>
        <p:spPr>
          <a:xfrm>
            <a:off x="142875" y="167958"/>
            <a:ext cx="8848725" cy="1143000"/>
          </a:xfrm>
        </p:spPr>
        <p:txBody>
          <a:bodyPr/>
          <a:lstStyle/>
          <a:p>
            <a:r>
              <a:rPr lang="en-US" sz="3600" dirty="0"/>
              <a:t>Grid Modules: Scale and Orientation Co-vary</a:t>
            </a:r>
            <a:endParaRPr lang="en-US" sz="3200" dirty="0"/>
          </a:p>
        </p:txBody>
      </p:sp>
      <p:sp>
        <p:nvSpPr>
          <p:cNvPr id="6" name="Right Brace 5"/>
          <p:cNvSpPr/>
          <p:nvPr/>
        </p:nvSpPr>
        <p:spPr>
          <a:xfrm>
            <a:off x="7665722" y="2788920"/>
            <a:ext cx="426720" cy="533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8107681" y="2849185"/>
                <a:ext cx="471411" cy="412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2400" b="1" i="1" smtClean="0">
                              <a:latin typeface="Cambria Math" panose="02040503050406030204" pitchFamily="18" charset="0"/>
                            </a:rPr>
                          </m:ctrlPr>
                        </m:radPr>
                        <m:deg/>
                        <m:e>
                          <m:r>
                            <a:rPr lang="en-US" sz="2400" b="1" i="1" smtClean="0">
                              <a:latin typeface="Cambria Math" panose="02040503050406030204" pitchFamily="18" charset="0"/>
                            </a:rPr>
                            <m:t>𝟑</m:t>
                          </m:r>
                        </m:e>
                      </m:rad>
                    </m:oMath>
                  </m:oMathPara>
                </a14:m>
                <a:endParaRPr lang="en-US" sz="24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8107681" y="2849185"/>
                <a:ext cx="471411" cy="412870"/>
              </a:xfrm>
              <a:prstGeom prst="rect">
                <a:avLst/>
              </a:prstGeom>
              <a:blipFill rotWithShape="0">
                <a:blip r:embed="rId3"/>
                <a:stretch>
                  <a:fillRect/>
                </a:stretch>
              </a:blipFill>
            </p:spPr>
            <p:txBody>
              <a:bodyPr/>
              <a:lstStyle/>
              <a:p>
                <a:r>
                  <a:rPr lang="en-US">
                    <a:noFill/>
                  </a:rPr>
                  <a:t> </a:t>
                </a:r>
              </a:p>
            </p:txBody>
          </p:sp>
        </mc:Fallback>
      </mc:AlternateContent>
      <p:sp>
        <p:nvSpPr>
          <p:cNvPr id="8" name="Right Brace 7"/>
          <p:cNvSpPr/>
          <p:nvPr/>
        </p:nvSpPr>
        <p:spPr>
          <a:xfrm>
            <a:off x="7665722" y="4381182"/>
            <a:ext cx="426720" cy="118141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8153401" y="4765456"/>
                <a:ext cx="5962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𝟑𝟎</m:t>
                          </m:r>
                        </m:e>
                        <m:sup>
                          <m:r>
                            <a:rPr lang="en-US" sz="2400" b="1" i="1" smtClean="0">
                              <a:latin typeface="Cambria Math" panose="02040503050406030204" pitchFamily="18" charset="0"/>
                            </a:rPr>
                            <m:t>𝒐</m:t>
                          </m:r>
                        </m:sup>
                      </m:sSup>
                    </m:oMath>
                  </m:oMathPara>
                </a14:m>
                <a:endParaRPr lang="en-US" sz="24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8153401" y="4765456"/>
                <a:ext cx="596253" cy="369332"/>
              </a:xfrm>
              <a:prstGeom prst="rect">
                <a:avLst/>
              </a:prstGeom>
              <a:blipFill>
                <a:blip r:embed="rId4"/>
                <a:stretch>
                  <a:fillRect l="-11340" b="-10000"/>
                </a:stretch>
              </a:blipFill>
            </p:spPr>
            <p:txBody>
              <a:bodyPr/>
              <a:lstStyle/>
              <a:p>
                <a:r>
                  <a:rPr lang="en-US">
                    <a:noFill/>
                  </a:rPr>
                  <a:t> </a:t>
                </a:r>
              </a:p>
            </p:txBody>
          </p:sp>
        </mc:Fallback>
      </mc:AlternateContent>
      <p:sp>
        <p:nvSpPr>
          <p:cNvPr id="3" name="Rectangle 2"/>
          <p:cNvSpPr/>
          <p:nvPr/>
        </p:nvSpPr>
        <p:spPr>
          <a:xfrm>
            <a:off x="457200" y="4005943"/>
            <a:ext cx="6945086" cy="2852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255404" y="6581001"/>
            <a:ext cx="4484113" cy="276999"/>
          </a:xfrm>
          <a:prstGeom prst="rect">
            <a:avLst/>
          </a:prstGeom>
          <a:noFill/>
        </p:spPr>
        <p:txBody>
          <a:bodyPr wrap="none" rtlCol="0">
            <a:spAutoFit/>
          </a:bodyPr>
          <a:lstStyle/>
          <a:p>
            <a:r>
              <a:rPr lang="en-US" sz="1200" dirty="0" err="1"/>
              <a:t>Stensola</a:t>
            </a:r>
            <a:r>
              <a:rPr lang="en-US" sz="1200" dirty="0"/>
              <a:t>, </a:t>
            </a:r>
            <a:r>
              <a:rPr lang="en-US" sz="1200" dirty="0" err="1"/>
              <a:t>Stensola</a:t>
            </a:r>
            <a:r>
              <a:rPr lang="en-US" sz="1200" dirty="0"/>
              <a:t>, Solstad, </a:t>
            </a:r>
            <a:r>
              <a:rPr lang="en-US" sz="1200" dirty="0" err="1"/>
              <a:t>Froland</a:t>
            </a:r>
            <a:r>
              <a:rPr lang="en-US" sz="1200" dirty="0"/>
              <a:t>, Moser and Moser (2012) </a:t>
            </a:r>
            <a:r>
              <a:rPr lang="en-US" sz="1200" i="1" dirty="0"/>
              <a:t>Nature</a:t>
            </a:r>
          </a:p>
        </p:txBody>
      </p:sp>
    </p:spTree>
    <p:extLst>
      <p:ext uri="{BB962C8B-B14F-4D97-AF65-F5344CB8AC3E}">
        <p14:creationId xmlns:p14="http://schemas.microsoft.com/office/powerpoint/2010/main" val="330164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0"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1F9AE-C38C-0B83-4D07-83AAD3910FE4}"/>
              </a:ext>
            </a:extLst>
          </p:cNvPr>
          <p:cNvSpPr>
            <a:spLocks noGrp="1"/>
          </p:cNvSpPr>
          <p:nvPr>
            <p:ph type="title"/>
          </p:nvPr>
        </p:nvSpPr>
        <p:spPr>
          <a:xfrm>
            <a:off x="36124" y="-104712"/>
            <a:ext cx="9144000" cy="1143000"/>
          </a:xfrm>
        </p:spPr>
        <p:txBody>
          <a:bodyPr/>
          <a:lstStyle/>
          <a:p>
            <a:r>
              <a:rPr lang="en-US" sz="3600" dirty="0"/>
              <a:t>‘Grid Module’ when including head direction</a:t>
            </a:r>
            <a:br>
              <a:rPr lang="en-US" dirty="0"/>
            </a:br>
            <a:r>
              <a:rPr lang="en-US" sz="2800" dirty="0"/>
              <a:t>(face-centered cubic packing)</a:t>
            </a:r>
          </a:p>
        </p:txBody>
      </p:sp>
      <p:pic>
        <p:nvPicPr>
          <p:cNvPr id="4" name="Picture 3">
            <a:extLst>
              <a:ext uri="{FF2B5EF4-FFF2-40B4-BE49-F238E27FC236}">
                <a16:creationId xmlns:a16="http://schemas.microsoft.com/office/drawing/2014/main" id="{04B7523C-B866-358A-1E49-89C8407CD156}"/>
              </a:ext>
            </a:extLst>
          </p:cNvPr>
          <p:cNvPicPr>
            <a:picLocks noChangeAspect="1"/>
          </p:cNvPicPr>
          <p:nvPr/>
        </p:nvPicPr>
        <p:blipFill>
          <a:blip r:embed="rId2"/>
          <a:stretch>
            <a:fillRect/>
          </a:stretch>
        </p:blipFill>
        <p:spPr>
          <a:xfrm>
            <a:off x="3924630" y="1658781"/>
            <a:ext cx="4283150" cy="3212363"/>
          </a:xfrm>
          <a:prstGeom prst="rect">
            <a:avLst/>
          </a:prstGeom>
        </p:spPr>
      </p:pic>
      <p:pic>
        <p:nvPicPr>
          <p:cNvPr id="5" name="Picture 4">
            <a:extLst>
              <a:ext uri="{FF2B5EF4-FFF2-40B4-BE49-F238E27FC236}">
                <a16:creationId xmlns:a16="http://schemas.microsoft.com/office/drawing/2014/main" id="{D836B3D9-286D-2026-4198-3EEC7A4AA4FC}"/>
              </a:ext>
            </a:extLst>
          </p:cNvPr>
          <p:cNvPicPr>
            <a:picLocks noChangeAspect="1"/>
          </p:cNvPicPr>
          <p:nvPr/>
        </p:nvPicPr>
        <p:blipFill>
          <a:blip r:embed="rId3"/>
          <a:stretch>
            <a:fillRect/>
          </a:stretch>
        </p:blipFill>
        <p:spPr>
          <a:xfrm>
            <a:off x="4630346" y="4177423"/>
            <a:ext cx="3495295" cy="2606322"/>
          </a:xfrm>
          <a:prstGeom prst="rect">
            <a:avLst/>
          </a:prstGeom>
        </p:spPr>
      </p:pic>
      <p:pic>
        <p:nvPicPr>
          <p:cNvPr id="6" name="Picture 5">
            <a:extLst>
              <a:ext uri="{FF2B5EF4-FFF2-40B4-BE49-F238E27FC236}">
                <a16:creationId xmlns:a16="http://schemas.microsoft.com/office/drawing/2014/main" id="{10DEDE15-A4D2-B6C0-F999-DF2A4B4E2F70}"/>
              </a:ext>
            </a:extLst>
          </p:cNvPr>
          <p:cNvPicPr>
            <a:picLocks noChangeAspect="1"/>
          </p:cNvPicPr>
          <p:nvPr/>
        </p:nvPicPr>
        <p:blipFill>
          <a:blip r:embed="rId4"/>
          <a:stretch>
            <a:fillRect/>
          </a:stretch>
        </p:blipFill>
        <p:spPr>
          <a:xfrm>
            <a:off x="191248" y="4124258"/>
            <a:ext cx="3495295" cy="2606322"/>
          </a:xfrm>
          <a:prstGeom prst="rect">
            <a:avLst/>
          </a:prstGeom>
        </p:spPr>
      </p:pic>
      <p:sp>
        <p:nvSpPr>
          <p:cNvPr id="7" name="TextBox 6">
            <a:extLst>
              <a:ext uri="{FF2B5EF4-FFF2-40B4-BE49-F238E27FC236}">
                <a16:creationId xmlns:a16="http://schemas.microsoft.com/office/drawing/2014/main" id="{084DEA66-4C2A-0394-658A-F2BCE48184B8}"/>
              </a:ext>
            </a:extLst>
          </p:cNvPr>
          <p:cNvSpPr txBox="1"/>
          <p:nvPr/>
        </p:nvSpPr>
        <p:spPr>
          <a:xfrm>
            <a:off x="1211773" y="6421563"/>
            <a:ext cx="1454244" cy="369332"/>
          </a:xfrm>
          <a:prstGeom prst="rect">
            <a:avLst/>
          </a:prstGeom>
          <a:noFill/>
        </p:spPr>
        <p:txBody>
          <a:bodyPr wrap="none" rtlCol="0">
            <a:spAutoFit/>
          </a:bodyPr>
          <a:lstStyle/>
          <a:p>
            <a:r>
              <a:rPr lang="en-US" dirty="0"/>
              <a:t>X dimension</a:t>
            </a:r>
          </a:p>
        </p:txBody>
      </p:sp>
      <p:sp>
        <p:nvSpPr>
          <p:cNvPr id="8" name="TextBox 7">
            <a:extLst>
              <a:ext uri="{FF2B5EF4-FFF2-40B4-BE49-F238E27FC236}">
                <a16:creationId xmlns:a16="http://schemas.microsoft.com/office/drawing/2014/main" id="{2AB50D74-81E3-BB34-E502-1CE4477912A7}"/>
              </a:ext>
            </a:extLst>
          </p:cNvPr>
          <p:cNvSpPr txBox="1"/>
          <p:nvPr/>
        </p:nvSpPr>
        <p:spPr>
          <a:xfrm rot="16200000">
            <a:off x="15603" y="5121828"/>
            <a:ext cx="1450077" cy="369332"/>
          </a:xfrm>
          <a:prstGeom prst="rect">
            <a:avLst/>
          </a:prstGeom>
          <a:noFill/>
        </p:spPr>
        <p:txBody>
          <a:bodyPr wrap="none" rtlCol="0">
            <a:spAutoFit/>
          </a:bodyPr>
          <a:lstStyle/>
          <a:p>
            <a:r>
              <a:rPr lang="en-US" dirty="0"/>
              <a:t>Y dimension</a:t>
            </a:r>
          </a:p>
        </p:txBody>
      </p:sp>
      <p:sp>
        <p:nvSpPr>
          <p:cNvPr id="9" name="TextBox 8">
            <a:extLst>
              <a:ext uri="{FF2B5EF4-FFF2-40B4-BE49-F238E27FC236}">
                <a16:creationId xmlns:a16="http://schemas.microsoft.com/office/drawing/2014/main" id="{11C89750-AB37-C880-C240-EA0473BB98FA}"/>
              </a:ext>
            </a:extLst>
          </p:cNvPr>
          <p:cNvSpPr txBox="1"/>
          <p:nvPr/>
        </p:nvSpPr>
        <p:spPr>
          <a:xfrm rot="684207">
            <a:off x="4744339" y="6227304"/>
            <a:ext cx="1450077" cy="369332"/>
          </a:xfrm>
          <a:prstGeom prst="rect">
            <a:avLst/>
          </a:prstGeom>
          <a:noFill/>
        </p:spPr>
        <p:txBody>
          <a:bodyPr wrap="none" rtlCol="0">
            <a:spAutoFit/>
          </a:bodyPr>
          <a:lstStyle/>
          <a:p>
            <a:r>
              <a:rPr lang="en-US" dirty="0"/>
              <a:t>Y dimension</a:t>
            </a:r>
          </a:p>
        </p:txBody>
      </p:sp>
      <p:sp>
        <p:nvSpPr>
          <p:cNvPr id="10" name="TextBox 9">
            <a:extLst>
              <a:ext uri="{FF2B5EF4-FFF2-40B4-BE49-F238E27FC236}">
                <a16:creationId xmlns:a16="http://schemas.microsoft.com/office/drawing/2014/main" id="{562DBF07-87C8-0237-FA2D-61855A5F91F5}"/>
              </a:ext>
            </a:extLst>
          </p:cNvPr>
          <p:cNvSpPr txBox="1"/>
          <p:nvPr/>
        </p:nvSpPr>
        <p:spPr>
          <a:xfrm rot="21282486">
            <a:off x="6324306" y="6275241"/>
            <a:ext cx="1454244" cy="369332"/>
          </a:xfrm>
          <a:prstGeom prst="rect">
            <a:avLst/>
          </a:prstGeom>
          <a:noFill/>
        </p:spPr>
        <p:txBody>
          <a:bodyPr wrap="none" rtlCol="0">
            <a:spAutoFit/>
          </a:bodyPr>
          <a:lstStyle/>
          <a:p>
            <a:r>
              <a:rPr lang="en-US" dirty="0"/>
              <a:t>X dimension</a:t>
            </a:r>
          </a:p>
        </p:txBody>
      </p:sp>
      <p:sp>
        <p:nvSpPr>
          <p:cNvPr id="11" name="TextBox 10">
            <a:extLst>
              <a:ext uri="{FF2B5EF4-FFF2-40B4-BE49-F238E27FC236}">
                <a16:creationId xmlns:a16="http://schemas.microsoft.com/office/drawing/2014/main" id="{6B1B3191-B40B-4F98-1ACA-55EB7D5F3271}"/>
              </a:ext>
            </a:extLst>
          </p:cNvPr>
          <p:cNvSpPr txBox="1"/>
          <p:nvPr/>
        </p:nvSpPr>
        <p:spPr>
          <a:xfrm rot="16200000">
            <a:off x="7234999" y="5312673"/>
            <a:ext cx="1633781" cy="369332"/>
          </a:xfrm>
          <a:prstGeom prst="rect">
            <a:avLst/>
          </a:prstGeom>
          <a:noFill/>
        </p:spPr>
        <p:txBody>
          <a:bodyPr wrap="none" rtlCol="0">
            <a:spAutoFit/>
          </a:bodyPr>
          <a:lstStyle/>
          <a:p>
            <a:r>
              <a:rPr lang="en-US" dirty="0"/>
              <a:t>HD dimension</a:t>
            </a:r>
          </a:p>
        </p:txBody>
      </p:sp>
      <p:pic>
        <p:nvPicPr>
          <p:cNvPr id="14" name="Picture 13">
            <a:extLst>
              <a:ext uri="{FF2B5EF4-FFF2-40B4-BE49-F238E27FC236}">
                <a16:creationId xmlns:a16="http://schemas.microsoft.com/office/drawing/2014/main" id="{66306477-0B0D-6E3E-CAE2-81799B6C6BF0}"/>
              </a:ext>
            </a:extLst>
          </p:cNvPr>
          <p:cNvPicPr>
            <a:picLocks noChangeAspect="1"/>
          </p:cNvPicPr>
          <p:nvPr/>
        </p:nvPicPr>
        <p:blipFill>
          <a:blip r:embed="rId5"/>
          <a:stretch>
            <a:fillRect/>
          </a:stretch>
        </p:blipFill>
        <p:spPr>
          <a:xfrm>
            <a:off x="785581" y="2448205"/>
            <a:ext cx="2259537" cy="1684858"/>
          </a:xfrm>
          <a:prstGeom prst="rect">
            <a:avLst/>
          </a:prstGeom>
        </p:spPr>
      </p:pic>
      <p:pic>
        <p:nvPicPr>
          <p:cNvPr id="15" name="Picture 14">
            <a:extLst>
              <a:ext uri="{FF2B5EF4-FFF2-40B4-BE49-F238E27FC236}">
                <a16:creationId xmlns:a16="http://schemas.microsoft.com/office/drawing/2014/main" id="{D57284F9-6670-E862-BDB0-51581A5562D1}"/>
              </a:ext>
            </a:extLst>
          </p:cNvPr>
          <p:cNvPicPr>
            <a:picLocks noChangeAspect="1"/>
          </p:cNvPicPr>
          <p:nvPr/>
        </p:nvPicPr>
        <p:blipFill>
          <a:blip r:embed="rId6">
            <a:alphaModFix amt="75000"/>
          </a:blip>
          <a:stretch>
            <a:fillRect/>
          </a:stretch>
        </p:blipFill>
        <p:spPr>
          <a:xfrm>
            <a:off x="785583" y="1003138"/>
            <a:ext cx="2246476" cy="1684858"/>
          </a:xfrm>
          <a:prstGeom prst="rect">
            <a:avLst/>
          </a:prstGeom>
        </p:spPr>
      </p:pic>
      <p:pic>
        <p:nvPicPr>
          <p:cNvPr id="16" name="Picture 15">
            <a:extLst>
              <a:ext uri="{FF2B5EF4-FFF2-40B4-BE49-F238E27FC236}">
                <a16:creationId xmlns:a16="http://schemas.microsoft.com/office/drawing/2014/main" id="{8022F59E-0DC4-658E-DEB0-A48A49C245E6}"/>
              </a:ext>
            </a:extLst>
          </p:cNvPr>
          <p:cNvPicPr>
            <a:picLocks noChangeAspect="1"/>
          </p:cNvPicPr>
          <p:nvPr/>
        </p:nvPicPr>
        <p:blipFill>
          <a:blip r:embed="rId7">
            <a:alphaModFix amt="75000"/>
          </a:blip>
          <a:stretch>
            <a:fillRect/>
          </a:stretch>
        </p:blipFill>
        <p:spPr>
          <a:xfrm>
            <a:off x="3924629" y="214577"/>
            <a:ext cx="4283149" cy="3212362"/>
          </a:xfrm>
          <a:prstGeom prst="rect">
            <a:avLst/>
          </a:prstGeom>
        </p:spPr>
      </p:pic>
      <p:sp>
        <p:nvSpPr>
          <p:cNvPr id="19" name="Isosceles Triangle 18">
            <a:extLst>
              <a:ext uri="{FF2B5EF4-FFF2-40B4-BE49-F238E27FC236}">
                <a16:creationId xmlns:a16="http://schemas.microsoft.com/office/drawing/2014/main" id="{8A12236C-FF12-3439-75C9-E4AFD8C34EFA}"/>
              </a:ext>
            </a:extLst>
          </p:cNvPr>
          <p:cNvSpPr/>
          <p:nvPr/>
        </p:nvSpPr>
        <p:spPr>
          <a:xfrm rot="8399">
            <a:off x="1195250" y="4453160"/>
            <a:ext cx="1547054" cy="1397485"/>
          </a:xfrm>
          <a:prstGeom prst="triangl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9B244548-B944-E429-7097-BB8B6C5E73D6}"/>
              </a:ext>
            </a:extLst>
          </p:cNvPr>
          <p:cNvSpPr/>
          <p:nvPr/>
        </p:nvSpPr>
        <p:spPr>
          <a:xfrm rot="19856186">
            <a:off x="1712438" y="4416560"/>
            <a:ext cx="882819" cy="816459"/>
          </a:xfrm>
          <a:prstGeom prst="triangl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CD3BE98-FB0C-3801-2E2D-388FC9E96820}"/>
                  </a:ext>
                </a:extLst>
              </p:cNvPr>
              <p:cNvSpPr txBox="1"/>
              <p:nvPr/>
            </p:nvSpPr>
            <p:spPr>
              <a:xfrm>
                <a:off x="1184147" y="4929664"/>
                <a:ext cx="50288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𝑐</m:t>
                      </m:r>
                    </m:oMath>
                  </m:oMathPara>
                </a14:m>
                <a:endParaRPr lang="en-US" sz="2000" baseline="-25000" dirty="0"/>
              </a:p>
            </p:txBody>
          </p:sp>
        </mc:Choice>
        <mc:Fallback>
          <p:sp>
            <p:nvSpPr>
              <p:cNvPr id="21" name="TextBox 20">
                <a:extLst>
                  <a:ext uri="{FF2B5EF4-FFF2-40B4-BE49-F238E27FC236}">
                    <a16:creationId xmlns:a16="http://schemas.microsoft.com/office/drawing/2014/main" id="{CCD3BE98-FB0C-3801-2E2D-388FC9E96820}"/>
                  </a:ext>
                </a:extLst>
              </p:cNvPr>
              <p:cNvSpPr txBox="1">
                <a:spLocks noRot="1" noChangeAspect="1" noMove="1" noResize="1" noEditPoints="1" noAdjustHandles="1" noChangeArrowheads="1" noChangeShapeType="1" noTextEdit="1"/>
              </p:cNvSpPr>
              <p:nvPr/>
            </p:nvSpPr>
            <p:spPr>
              <a:xfrm>
                <a:off x="1184147" y="4929664"/>
                <a:ext cx="502889" cy="307777"/>
              </a:xfrm>
              <a:prstGeom prst="rect">
                <a:avLst/>
              </a:prstGeom>
              <a:blipFill>
                <a:blip r:embed="rId8"/>
                <a:stretch>
                  <a:fillRect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691396F-15B3-8D1C-E398-7F53F0E26380}"/>
                  </a:ext>
                </a:extLst>
              </p:cNvPr>
              <p:cNvSpPr txBox="1"/>
              <p:nvPr/>
            </p:nvSpPr>
            <p:spPr>
              <a:xfrm rot="1998012">
                <a:off x="1836199" y="4463080"/>
                <a:ext cx="1168275" cy="2408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𝜃</m:t>
                      </m:r>
                      <m:r>
                        <a:rPr lang="en-US" sz="1400" i="1" baseline="-25000">
                          <a:latin typeface="Cambria Math" panose="02040503050406030204" pitchFamily="18" charset="0"/>
                          <a:ea typeface="Cambria Math" panose="02040503050406030204" pitchFamily="18" charset="0"/>
                        </a:rPr>
                        <m:t>𝑐</m:t>
                      </m:r>
                      <m:r>
                        <m:rPr>
                          <m:nor/>
                        </m:rPr>
                        <a:rPr lang="en-US" sz="1400" b="0" i="0" dirty="0" smtClean="0">
                          <a:latin typeface="Cambria Math" panose="02040503050406030204" pitchFamily="18" charset="0"/>
                          <a:ea typeface="Cambria Math" panose="02040503050406030204" pitchFamily="18" charset="0"/>
                        </a:rPr>
                        <m:t>/</m:t>
                      </m:r>
                      <m:rad>
                        <m:radPr>
                          <m:degHide m:val="on"/>
                          <m:ctrlPr>
                            <a:rPr lang="en-US" sz="1400" i="1">
                              <a:latin typeface="Cambria Math" panose="02040503050406030204" pitchFamily="18" charset="0"/>
                            </a:rPr>
                          </m:ctrlPr>
                        </m:radPr>
                        <m:deg/>
                        <m:e>
                          <m:r>
                            <a:rPr lang="en-US" sz="1400" i="1">
                              <a:latin typeface="Cambria Math" panose="02040503050406030204" pitchFamily="18" charset="0"/>
                            </a:rPr>
                            <m:t>3</m:t>
                          </m:r>
                        </m:e>
                      </m:rad>
                    </m:oMath>
                  </m:oMathPara>
                </a14:m>
                <a:endParaRPr lang="en-US" sz="1400" baseline="-25000" dirty="0"/>
              </a:p>
            </p:txBody>
          </p:sp>
        </mc:Choice>
        <mc:Fallback>
          <p:sp>
            <p:nvSpPr>
              <p:cNvPr id="22" name="TextBox 21">
                <a:extLst>
                  <a:ext uri="{FF2B5EF4-FFF2-40B4-BE49-F238E27FC236}">
                    <a16:creationId xmlns:a16="http://schemas.microsoft.com/office/drawing/2014/main" id="{B691396F-15B3-8D1C-E398-7F53F0E26380}"/>
                  </a:ext>
                </a:extLst>
              </p:cNvPr>
              <p:cNvSpPr txBox="1">
                <a:spLocks noRot="1" noChangeAspect="1" noMove="1" noResize="1" noEditPoints="1" noAdjustHandles="1" noChangeArrowheads="1" noChangeShapeType="1" noTextEdit="1"/>
              </p:cNvSpPr>
              <p:nvPr/>
            </p:nvSpPr>
            <p:spPr>
              <a:xfrm rot="1998012">
                <a:off x="1836199" y="4463080"/>
                <a:ext cx="1168275" cy="240835"/>
              </a:xfrm>
              <a:prstGeom prst="rect">
                <a:avLst/>
              </a:prstGeom>
              <a:blipFill>
                <a:blip r:embed="rId9"/>
                <a:stretch>
                  <a:fillRect/>
                </a:stretch>
              </a:blipFill>
            </p:spPr>
            <p:txBody>
              <a:bodyPr/>
              <a:lstStyle/>
              <a:p>
                <a:r>
                  <a:rPr lang="en-US">
                    <a:noFill/>
                  </a:rPr>
                  <a:t> </a:t>
                </a:r>
              </a:p>
            </p:txBody>
          </p:sp>
        </mc:Fallback>
      </mc:AlternateContent>
      <p:sp>
        <p:nvSpPr>
          <p:cNvPr id="24" name="Flowchart: Connector 23">
            <a:extLst>
              <a:ext uri="{FF2B5EF4-FFF2-40B4-BE49-F238E27FC236}">
                <a16:creationId xmlns:a16="http://schemas.microsoft.com/office/drawing/2014/main" id="{A13A5DA3-1B04-1D01-DA54-CAC807997084}"/>
              </a:ext>
            </a:extLst>
          </p:cNvPr>
          <p:cNvSpPr/>
          <p:nvPr/>
        </p:nvSpPr>
        <p:spPr>
          <a:xfrm>
            <a:off x="1208178" y="2184586"/>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k</a:t>
            </a:r>
          </a:p>
        </p:txBody>
      </p:sp>
      <p:sp>
        <p:nvSpPr>
          <p:cNvPr id="25" name="Flowchart: Connector 24">
            <a:extLst>
              <a:ext uri="{FF2B5EF4-FFF2-40B4-BE49-F238E27FC236}">
                <a16:creationId xmlns:a16="http://schemas.microsoft.com/office/drawing/2014/main" id="{5CA8BD90-65FA-A0C6-B392-C93B0012B420}"/>
              </a:ext>
            </a:extLst>
          </p:cNvPr>
          <p:cNvSpPr/>
          <p:nvPr/>
        </p:nvSpPr>
        <p:spPr>
          <a:xfrm>
            <a:off x="3899309" y="2196088"/>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h</a:t>
            </a:r>
            <a:r>
              <a:rPr lang="en-US" i="1" baseline="-25000" dirty="0">
                <a:solidFill>
                  <a:schemeClr val="tx1"/>
                </a:solidFill>
                <a:latin typeface="Cambria" panose="02040503050406030204" pitchFamily="18" charset="0"/>
                <a:ea typeface="Cambria" panose="02040503050406030204" pitchFamily="18" charset="0"/>
              </a:rPr>
              <a:t>1</a:t>
            </a:r>
            <a:endParaRPr lang="en-US" i="1" dirty="0">
              <a:solidFill>
                <a:schemeClr val="tx1"/>
              </a:solidFill>
              <a:latin typeface="Cambria" panose="02040503050406030204" pitchFamily="18" charset="0"/>
              <a:ea typeface="Cambria" panose="02040503050406030204" pitchFamily="18" charset="0"/>
            </a:endParaRPr>
          </a:p>
        </p:txBody>
      </p:sp>
      <p:sp>
        <p:nvSpPr>
          <p:cNvPr id="26" name="Flowchart: Connector 25">
            <a:extLst>
              <a:ext uri="{FF2B5EF4-FFF2-40B4-BE49-F238E27FC236}">
                <a16:creationId xmlns:a16="http://schemas.microsoft.com/office/drawing/2014/main" id="{409BB740-060A-31FB-0C1C-DEB2F543DC1B}"/>
              </a:ext>
            </a:extLst>
          </p:cNvPr>
          <p:cNvSpPr/>
          <p:nvPr/>
        </p:nvSpPr>
        <p:spPr>
          <a:xfrm>
            <a:off x="5332874" y="2196088"/>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h</a:t>
            </a:r>
            <a:r>
              <a:rPr lang="en-US" i="1" baseline="-25000" dirty="0">
                <a:solidFill>
                  <a:schemeClr val="tx1"/>
                </a:solidFill>
                <a:latin typeface="Cambria" panose="02040503050406030204" pitchFamily="18" charset="0"/>
                <a:ea typeface="Cambria" panose="02040503050406030204" pitchFamily="18" charset="0"/>
              </a:rPr>
              <a:t>2</a:t>
            </a:r>
            <a:endParaRPr lang="en-US" i="1" dirty="0">
              <a:solidFill>
                <a:schemeClr val="tx1"/>
              </a:solidFill>
              <a:latin typeface="Cambria" panose="02040503050406030204" pitchFamily="18" charset="0"/>
              <a:ea typeface="Cambria" panose="02040503050406030204" pitchFamily="18" charset="0"/>
            </a:endParaRPr>
          </a:p>
        </p:txBody>
      </p:sp>
      <p:sp>
        <p:nvSpPr>
          <p:cNvPr id="27" name="Flowchart: Connector 26">
            <a:extLst>
              <a:ext uri="{FF2B5EF4-FFF2-40B4-BE49-F238E27FC236}">
                <a16:creationId xmlns:a16="http://schemas.microsoft.com/office/drawing/2014/main" id="{0122CF62-EA8B-87D9-8D1B-AE0A810333BE}"/>
              </a:ext>
            </a:extLst>
          </p:cNvPr>
          <p:cNvSpPr/>
          <p:nvPr/>
        </p:nvSpPr>
        <p:spPr>
          <a:xfrm>
            <a:off x="6729594" y="2184586"/>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h</a:t>
            </a:r>
            <a:r>
              <a:rPr lang="en-US" i="1" baseline="-25000" dirty="0">
                <a:solidFill>
                  <a:schemeClr val="tx1"/>
                </a:solidFill>
                <a:latin typeface="Cambria" panose="02040503050406030204" pitchFamily="18" charset="0"/>
                <a:ea typeface="Cambria" panose="02040503050406030204" pitchFamily="18" charset="0"/>
              </a:rPr>
              <a:t>3</a:t>
            </a:r>
            <a:endParaRPr lang="en-US" i="1" dirty="0">
              <a:solidFill>
                <a:schemeClr val="tx1"/>
              </a:solidFill>
              <a:latin typeface="Cambria" panose="02040503050406030204" pitchFamily="18" charset="0"/>
              <a:ea typeface="Cambria" panose="02040503050406030204" pitchFamily="18" charset="0"/>
            </a:endParaRPr>
          </a:p>
        </p:txBody>
      </p:sp>
      <p:sp>
        <p:nvSpPr>
          <p:cNvPr id="28" name="Oval 27">
            <a:extLst>
              <a:ext uri="{FF2B5EF4-FFF2-40B4-BE49-F238E27FC236}">
                <a16:creationId xmlns:a16="http://schemas.microsoft.com/office/drawing/2014/main" id="{547EFC2B-62DA-A2B2-381B-06AC3939405C}"/>
              </a:ext>
            </a:extLst>
          </p:cNvPr>
          <p:cNvSpPr/>
          <p:nvPr/>
        </p:nvSpPr>
        <p:spPr>
          <a:xfrm>
            <a:off x="1091063" y="4762371"/>
            <a:ext cx="274320" cy="274320"/>
          </a:xfrm>
          <a:prstGeom prst="ellipse">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B95F793-1825-0A7F-D6D9-31ADF0EB07A2}"/>
              </a:ext>
            </a:extLst>
          </p:cNvPr>
          <p:cNvCxnSpPr>
            <a:cxnSpLocks/>
          </p:cNvCxnSpPr>
          <p:nvPr/>
        </p:nvCxnSpPr>
        <p:spPr>
          <a:xfrm>
            <a:off x="5648152" y="5121969"/>
            <a:ext cx="0" cy="906799"/>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855B749C-4F81-1B4A-CEA1-51FA0F76071E}"/>
              </a:ext>
            </a:extLst>
          </p:cNvPr>
          <p:cNvSpPr txBox="1"/>
          <p:nvPr/>
        </p:nvSpPr>
        <p:spPr>
          <a:xfrm>
            <a:off x="867948" y="4541000"/>
            <a:ext cx="868956" cy="276999"/>
          </a:xfrm>
          <a:prstGeom prst="rect">
            <a:avLst/>
          </a:prstGeom>
          <a:noFill/>
        </p:spPr>
        <p:txBody>
          <a:bodyPr wrap="none" rtlCol="0">
            <a:spAutoFit/>
          </a:bodyPr>
          <a:lstStyle/>
          <a:p>
            <a:r>
              <a:rPr lang="en-US" sz="1200" i="1" dirty="0">
                <a:solidFill>
                  <a:srgbClr val="0070C0"/>
                </a:solidFill>
                <a:latin typeface="Cambria" panose="02040503050406030204" pitchFamily="18" charset="0"/>
                <a:ea typeface="Cambria" panose="02040503050406030204" pitchFamily="18" charset="0"/>
              </a:rPr>
              <a:t>allocentric</a:t>
            </a:r>
          </a:p>
        </p:txBody>
      </p:sp>
      <p:sp>
        <p:nvSpPr>
          <p:cNvPr id="31" name="TextBox 30">
            <a:extLst>
              <a:ext uri="{FF2B5EF4-FFF2-40B4-BE49-F238E27FC236}">
                <a16:creationId xmlns:a16="http://schemas.microsoft.com/office/drawing/2014/main" id="{9BD80617-1759-6581-0EC1-E735FB95096A}"/>
              </a:ext>
            </a:extLst>
          </p:cNvPr>
          <p:cNvSpPr txBox="1"/>
          <p:nvPr/>
        </p:nvSpPr>
        <p:spPr>
          <a:xfrm rot="16200000">
            <a:off x="5035982" y="5381636"/>
            <a:ext cx="868956" cy="276999"/>
          </a:xfrm>
          <a:prstGeom prst="rect">
            <a:avLst/>
          </a:prstGeom>
          <a:noFill/>
        </p:spPr>
        <p:txBody>
          <a:bodyPr wrap="none" rtlCol="0">
            <a:spAutoFit/>
          </a:bodyPr>
          <a:lstStyle/>
          <a:p>
            <a:r>
              <a:rPr lang="en-US" sz="1200" i="1" dirty="0">
                <a:solidFill>
                  <a:srgbClr val="0070C0"/>
                </a:solidFill>
                <a:latin typeface="Cambria" panose="02040503050406030204" pitchFamily="18" charset="0"/>
                <a:ea typeface="Cambria" panose="02040503050406030204" pitchFamily="18" charset="0"/>
              </a:rPr>
              <a:t>allocentric</a:t>
            </a:r>
          </a:p>
        </p:txBody>
      </p:sp>
      <p:pic>
        <p:nvPicPr>
          <p:cNvPr id="32" name="Picture 31">
            <a:extLst>
              <a:ext uri="{FF2B5EF4-FFF2-40B4-BE49-F238E27FC236}">
                <a16:creationId xmlns:a16="http://schemas.microsoft.com/office/drawing/2014/main" id="{E64CBB07-8499-8F15-389C-5842C725F48B}"/>
              </a:ext>
            </a:extLst>
          </p:cNvPr>
          <p:cNvPicPr>
            <a:picLocks noChangeAspect="1"/>
          </p:cNvPicPr>
          <p:nvPr/>
        </p:nvPicPr>
        <p:blipFill>
          <a:blip r:embed="rId10"/>
          <a:stretch>
            <a:fillRect/>
          </a:stretch>
        </p:blipFill>
        <p:spPr>
          <a:xfrm>
            <a:off x="7688372" y="4521699"/>
            <a:ext cx="240875" cy="1890271"/>
          </a:xfrm>
          <a:prstGeom prst="rect">
            <a:avLst/>
          </a:prstGeom>
        </p:spPr>
      </p:pic>
      <p:sp>
        <p:nvSpPr>
          <p:cNvPr id="33" name="Flowchart: Connector 32">
            <a:extLst>
              <a:ext uri="{FF2B5EF4-FFF2-40B4-BE49-F238E27FC236}">
                <a16:creationId xmlns:a16="http://schemas.microsoft.com/office/drawing/2014/main" id="{D45841DF-DCA8-910F-A61A-C83C56B7187A}"/>
              </a:ext>
            </a:extLst>
          </p:cNvPr>
          <p:cNvSpPr/>
          <p:nvPr/>
        </p:nvSpPr>
        <p:spPr>
          <a:xfrm>
            <a:off x="4776273" y="5782636"/>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h</a:t>
            </a:r>
            <a:r>
              <a:rPr lang="en-US" i="1" baseline="-25000" dirty="0">
                <a:solidFill>
                  <a:schemeClr val="tx1"/>
                </a:solidFill>
                <a:latin typeface="Cambria" panose="02040503050406030204" pitchFamily="18" charset="0"/>
                <a:ea typeface="Cambria" panose="02040503050406030204" pitchFamily="18" charset="0"/>
              </a:rPr>
              <a:t>1</a:t>
            </a:r>
            <a:endParaRPr lang="en-US" i="1" dirty="0">
              <a:solidFill>
                <a:schemeClr val="tx1"/>
              </a:solidFill>
              <a:latin typeface="Cambria" panose="02040503050406030204" pitchFamily="18" charset="0"/>
              <a:ea typeface="Cambria" panose="02040503050406030204" pitchFamily="18" charset="0"/>
            </a:endParaRPr>
          </a:p>
        </p:txBody>
      </p:sp>
      <p:sp>
        <p:nvSpPr>
          <p:cNvPr id="34" name="Flowchart: Connector 33">
            <a:extLst>
              <a:ext uri="{FF2B5EF4-FFF2-40B4-BE49-F238E27FC236}">
                <a16:creationId xmlns:a16="http://schemas.microsoft.com/office/drawing/2014/main" id="{A0760139-BED9-03E2-A9BD-3AC864F4F10A}"/>
              </a:ext>
            </a:extLst>
          </p:cNvPr>
          <p:cNvSpPr/>
          <p:nvPr/>
        </p:nvSpPr>
        <p:spPr>
          <a:xfrm>
            <a:off x="4772800" y="5177002"/>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h</a:t>
            </a:r>
            <a:r>
              <a:rPr lang="en-US" i="1" baseline="-25000" dirty="0">
                <a:solidFill>
                  <a:schemeClr val="tx1"/>
                </a:solidFill>
                <a:latin typeface="Cambria" panose="02040503050406030204" pitchFamily="18" charset="0"/>
                <a:ea typeface="Cambria" panose="02040503050406030204" pitchFamily="18" charset="0"/>
              </a:rPr>
              <a:t>2</a:t>
            </a:r>
            <a:endParaRPr lang="en-US" i="1" dirty="0">
              <a:solidFill>
                <a:schemeClr val="tx1"/>
              </a:solidFill>
              <a:latin typeface="Cambria" panose="02040503050406030204" pitchFamily="18" charset="0"/>
              <a:ea typeface="Cambria" panose="02040503050406030204" pitchFamily="18" charset="0"/>
            </a:endParaRPr>
          </a:p>
        </p:txBody>
      </p:sp>
      <p:sp>
        <p:nvSpPr>
          <p:cNvPr id="35" name="Flowchart: Connector 34">
            <a:extLst>
              <a:ext uri="{FF2B5EF4-FFF2-40B4-BE49-F238E27FC236}">
                <a16:creationId xmlns:a16="http://schemas.microsoft.com/office/drawing/2014/main" id="{AB63D826-2B12-7952-EB8B-C9FFB636CFF1}"/>
              </a:ext>
            </a:extLst>
          </p:cNvPr>
          <p:cNvSpPr/>
          <p:nvPr/>
        </p:nvSpPr>
        <p:spPr>
          <a:xfrm>
            <a:off x="4769296" y="4582444"/>
            <a:ext cx="365760" cy="365760"/>
          </a:xfrm>
          <a:prstGeom prst="flowChartConnector">
            <a:avLst/>
          </a:prstGeom>
          <a:solidFill>
            <a:schemeClr val="bg1">
              <a:alpha val="50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h</a:t>
            </a:r>
            <a:r>
              <a:rPr lang="en-US" i="1" baseline="-25000" dirty="0">
                <a:solidFill>
                  <a:schemeClr val="tx1"/>
                </a:solidFill>
                <a:latin typeface="Cambria" panose="02040503050406030204" pitchFamily="18" charset="0"/>
                <a:ea typeface="Cambria" panose="02040503050406030204" pitchFamily="18" charset="0"/>
              </a:rPr>
              <a:t>3</a:t>
            </a:r>
            <a:endParaRPr lang="en-US" i="1" dirty="0">
              <a:solidFill>
                <a:schemeClr val="tx1"/>
              </a:solidFill>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9536CB0F-F7E8-25F7-903E-00BC36888E14}"/>
              </a:ext>
            </a:extLst>
          </p:cNvPr>
          <p:cNvSpPr txBox="1"/>
          <p:nvPr/>
        </p:nvSpPr>
        <p:spPr>
          <a:xfrm rot="16200000">
            <a:off x="2910166" y="5313658"/>
            <a:ext cx="1633781" cy="369332"/>
          </a:xfrm>
          <a:prstGeom prst="rect">
            <a:avLst/>
          </a:prstGeom>
          <a:noFill/>
        </p:spPr>
        <p:txBody>
          <a:bodyPr wrap="none" rtlCol="0">
            <a:spAutoFit/>
          </a:bodyPr>
          <a:lstStyle/>
          <a:p>
            <a:r>
              <a:rPr lang="en-US" dirty="0"/>
              <a:t>HD dimension</a:t>
            </a:r>
          </a:p>
        </p:txBody>
      </p:sp>
      <p:pic>
        <p:nvPicPr>
          <p:cNvPr id="36" name="Picture 35">
            <a:extLst>
              <a:ext uri="{FF2B5EF4-FFF2-40B4-BE49-F238E27FC236}">
                <a16:creationId xmlns:a16="http://schemas.microsoft.com/office/drawing/2014/main" id="{B557F17D-7689-AE8B-594C-6276C136F019}"/>
              </a:ext>
            </a:extLst>
          </p:cNvPr>
          <p:cNvPicPr>
            <a:picLocks noChangeAspect="1"/>
          </p:cNvPicPr>
          <p:nvPr/>
        </p:nvPicPr>
        <p:blipFill>
          <a:blip r:embed="rId10"/>
          <a:stretch>
            <a:fillRect/>
          </a:stretch>
        </p:blipFill>
        <p:spPr>
          <a:xfrm>
            <a:off x="3363539" y="4522684"/>
            <a:ext cx="240875" cy="1890271"/>
          </a:xfrm>
          <a:prstGeom prst="rect">
            <a:avLst/>
          </a:prstGeom>
        </p:spPr>
      </p:pic>
      <p:sp>
        <p:nvSpPr>
          <p:cNvPr id="12" name="TextBox 11">
            <a:extLst>
              <a:ext uri="{FF2B5EF4-FFF2-40B4-BE49-F238E27FC236}">
                <a16:creationId xmlns:a16="http://schemas.microsoft.com/office/drawing/2014/main" id="{56CA4795-6FD5-43BE-AA58-3B88A6BED040}"/>
              </a:ext>
            </a:extLst>
          </p:cNvPr>
          <p:cNvSpPr txBox="1"/>
          <p:nvPr/>
        </p:nvSpPr>
        <p:spPr>
          <a:xfrm>
            <a:off x="998740" y="3950640"/>
            <a:ext cx="2005677" cy="369332"/>
          </a:xfrm>
          <a:prstGeom prst="rect">
            <a:avLst/>
          </a:prstGeom>
          <a:noFill/>
        </p:spPr>
        <p:txBody>
          <a:bodyPr wrap="none" rtlCol="0">
            <a:spAutoFit/>
          </a:bodyPr>
          <a:lstStyle/>
          <a:p>
            <a:r>
              <a:rPr lang="en-US" u="sng" dirty="0"/>
              <a:t>Set of Place Cells</a:t>
            </a:r>
          </a:p>
        </p:txBody>
      </p:sp>
      <p:sp>
        <p:nvSpPr>
          <p:cNvPr id="13" name="TextBox 12">
            <a:extLst>
              <a:ext uri="{FF2B5EF4-FFF2-40B4-BE49-F238E27FC236}">
                <a16:creationId xmlns:a16="http://schemas.microsoft.com/office/drawing/2014/main" id="{3711ED3E-53A1-7C09-E284-18481845819B}"/>
              </a:ext>
            </a:extLst>
          </p:cNvPr>
          <p:cNvSpPr txBox="1"/>
          <p:nvPr/>
        </p:nvSpPr>
        <p:spPr>
          <a:xfrm>
            <a:off x="5375154" y="3950004"/>
            <a:ext cx="2005677" cy="369332"/>
          </a:xfrm>
          <a:prstGeom prst="rect">
            <a:avLst/>
          </a:prstGeom>
          <a:noFill/>
        </p:spPr>
        <p:txBody>
          <a:bodyPr wrap="none" rtlCol="0">
            <a:spAutoFit/>
          </a:bodyPr>
          <a:lstStyle/>
          <a:p>
            <a:r>
              <a:rPr lang="en-US" u="sng" dirty="0"/>
              <a:t>Set of Place Cells</a:t>
            </a:r>
          </a:p>
        </p:txBody>
      </p:sp>
    </p:spTree>
    <p:extLst>
      <p:ext uri="{BB962C8B-B14F-4D97-AF65-F5344CB8AC3E}">
        <p14:creationId xmlns:p14="http://schemas.microsoft.com/office/powerpoint/2010/main" val="47313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9" grpId="0" animBg="1"/>
      <p:bldP spid="20" grpId="0" animBg="1"/>
      <p:bldP spid="21" grpId="0"/>
      <p:bldP spid="22" grpId="0"/>
      <p:bldP spid="25" grpId="0" animBg="1"/>
      <p:bldP spid="26" grpId="0" animBg="1"/>
      <p:bldP spid="27" grpId="0" animBg="1"/>
      <p:bldP spid="28" grpId="0" animBg="1"/>
      <p:bldP spid="30" grpId="0"/>
      <p:bldP spid="31" grpId="0"/>
      <p:bldP spid="33" grpId="0" animBg="1"/>
      <p:bldP spid="34" grpId="0" animBg="1"/>
      <p:bldP spid="35" grpId="0" animBg="1"/>
      <p:bldP spid="3"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laceCellStability">
            <a:hlinkClick r:id="" action="ppaction://media"/>
            <a:extLst>
              <a:ext uri="{FF2B5EF4-FFF2-40B4-BE49-F238E27FC236}">
                <a16:creationId xmlns:a16="http://schemas.microsoft.com/office/drawing/2014/main" id="{561DAEFD-E357-9624-19D3-8B4C0FC5A4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4053" y="969756"/>
            <a:ext cx="5004319" cy="5004319"/>
          </a:xfrm>
          <a:prstGeom prst="rect">
            <a:avLst/>
          </a:prstGeom>
        </p:spPr>
      </p:pic>
      <p:sp>
        <p:nvSpPr>
          <p:cNvPr id="2" name="Title 1">
            <a:extLst>
              <a:ext uri="{FF2B5EF4-FFF2-40B4-BE49-F238E27FC236}">
                <a16:creationId xmlns:a16="http://schemas.microsoft.com/office/drawing/2014/main" id="{B7B3A380-6BEE-24B3-21BC-0A3F09922BC4}"/>
              </a:ext>
            </a:extLst>
          </p:cNvPr>
          <p:cNvSpPr>
            <a:spLocks noGrp="1"/>
          </p:cNvSpPr>
          <p:nvPr>
            <p:ph type="title"/>
          </p:nvPr>
        </p:nvSpPr>
        <p:spPr>
          <a:xfrm>
            <a:off x="457200" y="-90952"/>
            <a:ext cx="8229600" cy="1143000"/>
          </a:xfrm>
        </p:spPr>
        <p:txBody>
          <a:bodyPr/>
          <a:lstStyle/>
          <a:p>
            <a:r>
              <a:rPr lang="en-US" dirty="0"/>
              <a:t>Place Cells take longer to Stabilize</a:t>
            </a:r>
          </a:p>
        </p:txBody>
      </p:sp>
      <p:sp>
        <p:nvSpPr>
          <p:cNvPr id="4" name="TextBox 3">
            <a:extLst>
              <a:ext uri="{FF2B5EF4-FFF2-40B4-BE49-F238E27FC236}">
                <a16:creationId xmlns:a16="http://schemas.microsoft.com/office/drawing/2014/main" id="{FC821EA1-7413-F733-E450-35BEF7BD5ED4}"/>
              </a:ext>
            </a:extLst>
          </p:cNvPr>
          <p:cNvSpPr txBox="1"/>
          <p:nvPr/>
        </p:nvSpPr>
        <p:spPr>
          <a:xfrm flipH="1">
            <a:off x="366645" y="5604743"/>
            <a:ext cx="4133089" cy="369332"/>
          </a:xfrm>
          <a:prstGeom prst="rect">
            <a:avLst/>
          </a:prstGeom>
          <a:noFill/>
        </p:spPr>
        <p:txBody>
          <a:bodyPr wrap="square" rtlCol="0">
            <a:spAutoFit/>
          </a:bodyPr>
          <a:lstStyle/>
          <a:p>
            <a:pPr algn="ctr"/>
            <a:r>
              <a:rPr lang="en-US" dirty="0"/>
              <a:t>Sessions of Prior Experience</a:t>
            </a:r>
          </a:p>
        </p:txBody>
      </p:sp>
      <p:sp>
        <p:nvSpPr>
          <p:cNvPr id="5" name="TextBox 4">
            <a:extLst>
              <a:ext uri="{FF2B5EF4-FFF2-40B4-BE49-F238E27FC236}">
                <a16:creationId xmlns:a16="http://schemas.microsoft.com/office/drawing/2014/main" id="{053848E3-E317-46CF-24C4-9D1AF48BDBEB}"/>
              </a:ext>
            </a:extLst>
          </p:cNvPr>
          <p:cNvSpPr txBox="1"/>
          <p:nvPr/>
        </p:nvSpPr>
        <p:spPr>
          <a:xfrm rot="16200000" flipH="1">
            <a:off x="-729512" y="4025536"/>
            <a:ext cx="2591398" cy="369332"/>
          </a:xfrm>
          <a:prstGeom prst="rect">
            <a:avLst/>
          </a:prstGeom>
          <a:noFill/>
        </p:spPr>
        <p:txBody>
          <a:bodyPr wrap="square" rtlCol="0">
            <a:spAutoFit/>
          </a:bodyPr>
          <a:lstStyle/>
          <a:p>
            <a:r>
              <a:rPr lang="en-US" dirty="0"/>
              <a:t># of Place Cells</a:t>
            </a:r>
          </a:p>
        </p:txBody>
      </p:sp>
      <p:sp>
        <p:nvSpPr>
          <p:cNvPr id="6" name="TextBox 5">
            <a:extLst>
              <a:ext uri="{FF2B5EF4-FFF2-40B4-BE49-F238E27FC236}">
                <a16:creationId xmlns:a16="http://schemas.microsoft.com/office/drawing/2014/main" id="{3EBDCE8E-A32E-6E39-1536-A62EA6BF9558}"/>
              </a:ext>
            </a:extLst>
          </p:cNvPr>
          <p:cNvSpPr txBox="1"/>
          <p:nvPr/>
        </p:nvSpPr>
        <p:spPr>
          <a:xfrm rot="16200000" flipH="1">
            <a:off x="-729511" y="2163081"/>
            <a:ext cx="2591398" cy="369332"/>
          </a:xfrm>
          <a:prstGeom prst="rect">
            <a:avLst/>
          </a:prstGeom>
          <a:noFill/>
        </p:spPr>
        <p:txBody>
          <a:bodyPr wrap="square" rtlCol="0">
            <a:spAutoFit/>
          </a:bodyPr>
          <a:lstStyle/>
          <a:p>
            <a:pPr algn="ctr"/>
            <a:r>
              <a:rPr lang="en-US" dirty="0"/>
              <a:t>Grid Score</a:t>
            </a:r>
          </a:p>
        </p:txBody>
      </p:sp>
      <p:pic>
        <p:nvPicPr>
          <p:cNvPr id="7" name="Picture 6">
            <a:extLst>
              <a:ext uri="{FF2B5EF4-FFF2-40B4-BE49-F238E27FC236}">
                <a16:creationId xmlns:a16="http://schemas.microsoft.com/office/drawing/2014/main" id="{14EB8C1E-E810-3ED0-94AF-6D9C35F71F7E}"/>
              </a:ext>
            </a:extLst>
          </p:cNvPr>
          <p:cNvPicPr>
            <a:picLocks noChangeAspect="1"/>
          </p:cNvPicPr>
          <p:nvPr/>
        </p:nvPicPr>
        <p:blipFill>
          <a:blip r:embed="rId6"/>
          <a:stretch>
            <a:fillRect/>
          </a:stretch>
        </p:blipFill>
        <p:spPr>
          <a:xfrm>
            <a:off x="457200" y="1099614"/>
            <a:ext cx="3850700" cy="4708083"/>
          </a:xfrm>
          <a:prstGeom prst="rect">
            <a:avLst/>
          </a:prstGeom>
        </p:spPr>
      </p:pic>
      <p:sp>
        <p:nvSpPr>
          <p:cNvPr id="8" name="TextBox 7">
            <a:extLst>
              <a:ext uri="{FF2B5EF4-FFF2-40B4-BE49-F238E27FC236}">
                <a16:creationId xmlns:a16="http://schemas.microsoft.com/office/drawing/2014/main" id="{97BCA012-0E87-C62B-E01B-FD60B6F446C1}"/>
              </a:ext>
            </a:extLst>
          </p:cNvPr>
          <p:cNvSpPr txBox="1"/>
          <p:nvPr/>
        </p:nvSpPr>
        <p:spPr>
          <a:xfrm>
            <a:off x="2013700" y="1831479"/>
            <a:ext cx="1591056" cy="461665"/>
          </a:xfrm>
          <a:prstGeom prst="rect">
            <a:avLst/>
          </a:prstGeom>
          <a:noFill/>
        </p:spPr>
        <p:txBody>
          <a:bodyPr wrap="square" rtlCol="0">
            <a:spAutoFit/>
          </a:bodyPr>
          <a:lstStyle/>
          <a:p>
            <a:r>
              <a:rPr lang="en-US" sz="1200" b="1" dirty="0"/>
              <a:t>Grid Cell (</a:t>
            </a:r>
            <a:r>
              <a:rPr lang="en-US" sz="1200" b="1" i="1" dirty="0">
                <a:latin typeface="Cambria" panose="02040503050406030204" pitchFamily="18" charset="0"/>
                <a:ea typeface="Cambria" panose="02040503050406030204" pitchFamily="18" charset="0"/>
              </a:rPr>
              <a:t>k</a:t>
            </a:r>
            <a:r>
              <a:rPr lang="en-US" sz="1200" b="1" dirty="0"/>
              <a:t>)</a:t>
            </a:r>
          </a:p>
          <a:p>
            <a:r>
              <a:rPr lang="en-US" sz="1200" b="1" dirty="0"/>
              <a:t>HD Grid Cell (</a:t>
            </a:r>
            <a:r>
              <a:rPr lang="en-US" sz="1200" b="1" i="1" dirty="0" err="1">
                <a:latin typeface="Cambria" panose="02040503050406030204" pitchFamily="18" charset="0"/>
                <a:ea typeface="Cambria" panose="02040503050406030204" pitchFamily="18" charset="0"/>
              </a:rPr>
              <a:t>h</a:t>
            </a:r>
            <a:r>
              <a:rPr lang="en-US" sz="1200" b="1" i="1" baseline="-25000" dirty="0" err="1">
                <a:latin typeface="Cambria" panose="02040503050406030204" pitchFamily="18" charset="0"/>
                <a:ea typeface="Cambria" panose="02040503050406030204" pitchFamily="18" charset="0"/>
              </a:rPr>
              <a:t>max</a:t>
            </a:r>
            <a:r>
              <a:rPr lang="en-US" sz="1200" b="1" dirty="0"/>
              <a:t>)</a:t>
            </a:r>
          </a:p>
        </p:txBody>
      </p:sp>
      <p:cxnSp>
        <p:nvCxnSpPr>
          <p:cNvPr id="9" name="Straight Connector 8">
            <a:extLst>
              <a:ext uri="{FF2B5EF4-FFF2-40B4-BE49-F238E27FC236}">
                <a16:creationId xmlns:a16="http://schemas.microsoft.com/office/drawing/2014/main" id="{DF9C842E-F35E-E408-7024-FF1E6C167BED}"/>
              </a:ext>
            </a:extLst>
          </p:cNvPr>
          <p:cNvCxnSpPr>
            <a:cxnSpLocks/>
          </p:cNvCxnSpPr>
          <p:nvPr/>
        </p:nvCxnSpPr>
        <p:spPr>
          <a:xfrm>
            <a:off x="1815882" y="1962419"/>
            <a:ext cx="217378" cy="0"/>
          </a:xfrm>
          <a:prstGeom prst="line">
            <a:avLst/>
          </a:prstGeom>
          <a:ln>
            <a:solidFill>
              <a:srgbClr val="372FDD"/>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7AD544A-D89D-FE34-03EF-314730248486}"/>
              </a:ext>
            </a:extLst>
          </p:cNvPr>
          <p:cNvCxnSpPr>
            <a:cxnSpLocks/>
          </p:cNvCxnSpPr>
          <p:nvPr/>
        </p:nvCxnSpPr>
        <p:spPr>
          <a:xfrm>
            <a:off x="1815882" y="2144158"/>
            <a:ext cx="2173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DA852EA-5057-3926-170D-98BF08FDF784}"/>
              </a:ext>
            </a:extLst>
          </p:cNvPr>
          <p:cNvSpPr txBox="1"/>
          <p:nvPr/>
        </p:nvSpPr>
        <p:spPr>
          <a:xfrm>
            <a:off x="801078" y="6279956"/>
            <a:ext cx="7763857" cy="369332"/>
          </a:xfrm>
          <a:prstGeom prst="rect">
            <a:avLst/>
          </a:prstGeom>
          <a:noFill/>
        </p:spPr>
        <p:txBody>
          <a:bodyPr wrap="none" rtlCol="0">
            <a:spAutoFit/>
          </a:bodyPr>
          <a:lstStyle/>
          <a:p>
            <a:pPr algn="ctr"/>
            <a:r>
              <a:rPr lang="en-US" b="1" dirty="0">
                <a:solidFill>
                  <a:srgbClr val="C00000"/>
                </a:solidFill>
              </a:rPr>
              <a:t>STABILITY DEPENDS ON LEARNING MANY VIEWS OF BOUNDARIES</a:t>
            </a:r>
          </a:p>
        </p:txBody>
      </p:sp>
      <p:sp>
        <p:nvSpPr>
          <p:cNvPr id="312" name="Rectangle 311">
            <a:extLst>
              <a:ext uri="{FF2B5EF4-FFF2-40B4-BE49-F238E27FC236}">
                <a16:creationId xmlns:a16="http://schemas.microsoft.com/office/drawing/2014/main" id="{117003A4-3E1A-98A1-CA80-F6630538355E}"/>
              </a:ext>
            </a:extLst>
          </p:cNvPr>
          <p:cNvSpPr/>
          <p:nvPr/>
        </p:nvSpPr>
        <p:spPr>
          <a:xfrm>
            <a:off x="95098" y="3429000"/>
            <a:ext cx="4212802" cy="26760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65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7"/>
                </p:tgtEl>
              </p:cMediaNode>
            </p:video>
          </p:childTnLst>
        </p:cTn>
      </p:par>
    </p:tnLst>
    <p:bldLst>
      <p:bldP spid="18" grpId="0"/>
      <p:bldP spid="3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9177-C95A-AB76-F6F4-932B1C717AAC}"/>
              </a:ext>
            </a:extLst>
          </p:cNvPr>
          <p:cNvSpPr>
            <a:spLocks noGrp="1"/>
          </p:cNvSpPr>
          <p:nvPr>
            <p:ph type="title"/>
          </p:nvPr>
        </p:nvSpPr>
        <p:spPr>
          <a:xfrm>
            <a:off x="457200" y="0"/>
            <a:ext cx="8229600" cy="1143000"/>
          </a:xfrm>
        </p:spPr>
        <p:txBody>
          <a:bodyPr/>
          <a:lstStyle/>
          <a:p>
            <a:r>
              <a:rPr lang="en-US" sz="4000" dirty="0"/>
              <a:t>Results Explained by Memory Model</a:t>
            </a:r>
          </a:p>
        </p:txBody>
      </p:sp>
      <p:sp>
        <p:nvSpPr>
          <p:cNvPr id="3" name="Content Placeholder 2">
            <a:extLst>
              <a:ext uri="{FF2B5EF4-FFF2-40B4-BE49-F238E27FC236}">
                <a16:creationId xmlns:a16="http://schemas.microsoft.com/office/drawing/2014/main" id="{DB1D04A1-92EE-8A79-ED08-247A5F2AF102}"/>
              </a:ext>
            </a:extLst>
          </p:cNvPr>
          <p:cNvSpPr>
            <a:spLocks noGrp="1"/>
          </p:cNvSpPr>
          <p:nvPr>
            <p:ph idx="1"/>
          </p:nvPr>
        </p:nvSpPr>
        <p:spPr>
          <a:xfrm>
            <a:off x="257174" y="1285875"/>
            <a:ext cx="8810626" cy="5591175"/>
          </a:xfrm>
        </p:spPr>
        <p:txBody>
          <a:bodyPr>
            <a:normAutofit fontScale="70000" lnSpcReduction="20000"/>
          </a:bodyPr>
          <a:lstStyle/>
          <a:p>
            <a:r>
              <a:rPr lang="en-US" sz="3200" dirty="0"/>
              <a:t>the population code of grid cells lies on a torus</a:t>
            </a:r>
          </a:p>
          <a:p>
            <a:r>
              <a:rPr lang="en-US" sz="3200" dirty="0"/>
              <a:t>grid fields can be centered outside the box</a:t>
            </a:r>
          </a:p>
          <a:p>
            <a:r>
              <a:rPr lang="en-US" sz="3200" dirty="0"/>
              <a:t>grid is aligned with the walls of the box</a:t>
            </a:r>
          </a:p>
          <a:p>
            <a:r>
              <a:rPr lang="en-US" sz="3200" dirty="0"/>
              <a:t>the immediate existence of the grid pattern</a:t>
            </a:r>
          </a:p>
          <a:p>
            <a:r>
              <a:rPr lang="en-US" sz="3200" dirty="0"/>
              <a:t>the slower learning of place fields</a:t>
            </a:r>
          </a:p>
          <a:p>
            <a:r>
              <a:rPr lang="en-US" sz="3200" dirty="0"/>
              <a:t>dependency of grid cells on hippocampal feedback</a:t>
            </a:r>
          </a:p>
          <a:p>
            <a:r>
              <a:rPr lang="en-US" sz="3200" dirty="0"/>
              <a:t>grid cell modules</a:t>
            </a:r>
          </a:p>
          <a:p>
            <a:r>
              <a:rPr lang="en-US" sz="3200" dirty="0"/>
              <a:t>HD grid cells become head direction cells w/o hippocampal feedback</a:t>
            </a:r>
          </a:p>
          <a:p>
            <a:r>
              <a:rPr lang="en-US" sz="3200" dirty="0"/>
              <a:t>grid cells that are also sensitive to sound frequency</a:t>
            </a:r>
          </a:p>
          <a:p>
            <a:r>
              <a:rPr lang="en-US" sz="3200" dirty="0"/>
              <a:t>hexagonal grid patterns for non-spatial representations</a:t>
            </a:r>
          </a:p>
          <a:p>
            <a:pPr marL="0" indent="0">
              <a:buNone/>
            </a:pPr>
            <a:endParaRPr lang="en-US" sz="3200" dirty="0"/>
          </a:p>
          <a:p>
            <a:r>
              <a:rPr lang="en-US" sz="3200" dirty="0">
                <a:solidFill>
                  <a:schemeClr val="bg1">
                    <a:lumMod val="50000"/>
                  </a:schemeClr>
                </a:solidFill>
              </a:rPr>
              <a:t>grid pattern is disrupted in narrow passages</a:t>
            </a:r>
          </a:p>
          <a:p>
            <a:r>
              <a:rPr lang="en-US" sz="3200" dirty="0">
                <a:solidFill>
                  <a:schemeClr val="bg1">
                    <a:lumMod val="50000"/>
                  </a:schemeClr>
                </a:solidFill>
              </a:rPr>
              <a:t>partial versus global remapping of place cells</a:t>
            </a:r>
          </a:p>
          <a:p>
            <a:r>
              <a:rPr lang="en-US" sz="3200" dirty="0">
                <a:solidFill>
                  <a:schemeClr val="bg1">
                    <a:lumMod val="50000"/>
                  </a:schemeClr>
                </a:solidFill>
              </a:rPr>
              <a:t>place cell head direction sensitivity depends on distance to place center</a:t>
            </a:r>
          </a:p>
          <a:p>
            <a:r>
              <a:rPr lang="en-US" sz="3200" dirty="0">
                <a:solidFill>
                  <a:schemeClr val="bg1">
                    <a:lumMod val="50000"/>
                  </a:schemeClr>
                </a:solidFill>
              </a:rPr>
              <a:t>place cell head direction sensitivity increases in narrow passages</a:t>
            </a:r>
          </a:p>
          <a:p>
            <a:endParaRPr lang="en-US" sz="3200" dirty="0"/>
          </a:p>
          <a:p>
            <a:endParaRPr lang="en-US" dirty="0"/>
          </a:p>
        </p:txBody>
      </p:sp>
    </p:spTree>
    <p:extLst>
      <p:ext uri="{BB962C8B-B14F-4D97-AF65-F5344CB8AC3E}">
        <p14:creationId xmlns:p14="http://schemas.microsoft.com/office/powerpoint/2010/main" val="56711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130487"/>
            <a:ext cx="8813800" cy="1143000"/>
          </a:xfrm>
        </p:spPr>
        <p:txBody>
          <a:bodyPr/>
          <a:lstStyle/>
          <a:p>
            <a:r>
              <a:rPr lang="en-US" sz="3200" dirty="0"/>
              <a:t>What is the function of the medial temporal lobe?</a:t>
            </a:r>
          </a:p>
        </p:txBody>
      </p:sp>
      <p:sp>
        <p:nvSpPr>
          <p:cNvPr id="4" name="Text Placeholder 3"/>
          <p:cNvSpPr>
            <a:spLocks noGrp="1"/>
          </p:cNvSpPr>
          <p:nvPr>
            <p:ph type="body" idx="1"/>
          </p:nvPr>
        </p:nvSpPr>
        <p:spPr>
          <a:xfrm>
            <a:off x="4786130" y="3289528"/>
            <a:ext cx="4040188" cy="639762"/>
          </a:xfrm>
        </p:spPr>
        <p:txBody>
          <a:bodyPr/>
          <a:lstStyle/>
          <a:p>
            <a:pPr algn="ctr"/>
            <a:r>
              <a:rPr lang="en-US" dirty="0"/>
              <a:t>Episodic Memory</a:t>
            </a:r>
          </a:p>
        </p:txBody>
      </p:sp>
      <p:sp>
        <p:nvSpPr>
          <p:cNvPr id="5" name="Content Placeholder 4"/>
          <p:cNvSpPr>
            <a:spLocks noGrp="1"/>
          </p:cNvSpPr>
          <p:nvPr>
            <p:ph sz="half" idx="2"/>
          </p:nvPr>
        </p:nvSpPr>
        <p:spPr>
          <a:xfrm>
            <a:off x="4786130" y="3946565"/>
            <a:ext cx="4040188" cy="3951288"/>
          </a:xfrm>
        </p:spPr>
        <p:txBody>
          <a:bodyPr/>
          <a:lstStyle/>
          <a:p>
            <a:r>
              <a:rPr lang="en-US" dirty="0"/>
              <a:t>Anterograde amnesia and hippocampal damage</a:t>
            </a:r>
          </a:p>
          <a:p>
            <a:r>
              <a:rPr lang="en-US" dirty="0" err="1"/>
              <a:t>Parahippocampus</a:t>
            </a:r>
            <a:r>
              <a:rPr lang="en-US" dirty="0"/>
              <a:t> and episodic familiarity</a:t>
            </a:r>
          </a:p>
          <a:p>
            <a:r>
              <a:rPr lang="en-US" dirty="0" err="1"/>
              <a:t>Perirhinal</a:t>
            </a:r>
            <a:r>
              <a:rPr lang="en-US" dirty="0"/>
              <a:t> and object familiarity</a:t>
            </a:r>
          </a:p>
        </p:txBody>
      </p:sp>
      <p:sp>
        <p:nvSpPr>
          <p:cNvPr id="6" name="Text Placeholder 5"/>
          <p:cNvSpPr>
            <a:spLocks noGrp="1"/>
          </p:cNvSpPr>
          <p:nvPr>
            <p:ph type="body" sz="quarter" idx="3"/>
          </p:nvPr>
        </p:nvSpPr>
        <p:spPr>
          <a:xfrm>
            <a:off x="373966" y="3289527"/>
            <a:ext cx="4041775" cy="639762"/>
          </a:xfrm>
        </p:spPr>
        <p:txBody>
          <a:bodyPr/>
          <a:lstStyle/>
          <a:p>
            <a:pPr algn="ctr"/>
            <a:r>
              <a:rPr lang="en-US" dirty="0"/>
              <a:t>Spatial Navigation</a:t>
            </a:r>
          </a:p>
        </p:txBody>
      </p:sp>
      <p:sp>
        <p:nvSpPr>
          <p:cNvPr id="7" name="Content Placeholder 6"/>
          <p:cNvSpPr>
            <a:spLocks noGrp="1"/>
          </p:cNvSpPr>
          <p:nvPr>
            <p:ph sz="quarter" idx="4"/>
          </p:nvPr>
        </p:nvSpPr>
        <p:spPr>
          <a:xfrm>
            <a:off x="373966" y="3946564"/>
            <a:ext cx="4041775" cy="3951288"/>
          </a:xfrm>
        </p:spPr>
        <p:txBody>
          <a:bodyPr/>
          <a:lstStyle/>
          <a:p>
            <a:r>
              <a:rPr lang="en-US" dirty="0"/>
              <a:t>Hippocampal place cells</a:t>
            </a:r>
          </a:p>
          <a:p>
            <a:r>
              <a:rPr lang="en-US" dirty="0" err="1"/>
              <a:t>Entorhinal</a:t>
            </a:r>
            <a:r>
              <a:rPr lang="en-US" dirty="0"/>
              <a:t> cells</a:t>
            </a:r>
          </a:p>
          <a:p>
            <a:pPr lvl="1"/>
            <a:r>
              <a:rPr lang="en-US" dirty="0"/>
              <a:t>border cells</a:t>
            </a:r>
          </a:p>
          <a:p>
            <a:pPr lvl="1"/>
            <a:r>
              <a:rPr lang="en-US" dirty="0"/>
              <a:t>head direction cells</a:t>
            </a:r>
          </a:p>
          <a:p>
            <a:pPr lvl="1"/>
            <a:r>
              <a:rPr lang="en-US" dirty="0"/>
              <a:t>grid cells</a:t>
            </a:r>
          </a:p>
          <a:p>
            <a:pPr lvl="1"/>
            <a:r>
              <a:rPr lang="en-US" dirty="0"/>
              <a:t>head direction grid cells</a:t>
            </a:r>
          </a:p>
        </p:txBody>
      </p:sp>
      <p:pic>
        <p:nvPicPr>
          <p:cNvPr id="64514" name="Picture 2" descr="http://www.bristol.ac.uk/media-library/sites/synaptic/migrated/images/perirhinal-cortex.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07985" y="970625"/>
            <a:ext cx="2694510" cy="2050171"/>
          </a:xfrm>
          <a:prstGeom prst="rect">
            <a:avLst/>
          </a:prstGeom>
          <a:noFill/>
          <a:extLst>
            <a:ext uri="{909E8E84-426E-40DD-AFC4-6F175D3DCCD1}">
              <a14:hiddenFill xmlns:a14="http://schemas.microsoft.com/office/drawing/2010/main">
                <a:solidFill>
                  <a:srgbClr val="FFFFFF"/>
                </a:solidFill>
              </a14:hiddenFill>
            </a:ext>
          </a:extLst>
        </p:spPr>
      </p:pic>
      <p:pic>
        <p:nvPicPr>
          <p:cNvPr id="64518" name="Picture 6" descr="http://www.springerimages.com/img/Images/Springer/JOU=11065/VOL=2012.22/ISU=2/ART=9202/MediaObjects/MEDIUM_11065_2012_9202_Fig1_HTML.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58053" y="897145"/>
            <a:ext cx="2948880" cy="2276836"/>
          </a:xfrm>
          <a:prstGeom prst="rect">
            <a:avLst/>
          </a:prstGeom>
          <a:noFill/>
          <a:extLst>
            <a:ext uri="{909E8E84-426E-40DD-AFC4-6F175D3DCCD1}">
              <a14:hiddenFill xmlns:a14="http://schemas.microsoft.com/office/drawing/2010/main">
                <a:solidFill>
                  <a:srgbClr val="FFFFFF"/>
                </a:solidFill>
              </a14:hiddenFill>
            </a:ext>
          </a:extLst>
        </p:spPr>
      </p:pic>
      <p:pic>
        <p:nvPicPr>
          <p:cNvPr id="66562" name="Picture 2" descr="Border cells, grid cells and head direction cells are the elements of a metric representation of local space and are likely to be used when animals navigate through the environment. Colour-coded firing rates for a border cell and a grid cell, respectively, are shown. Red is high rate; blue is low rate. The border cell fires along one of the walls only; the grid cell fires at locations that collectively form a hexagonal pattern. The ‘direction’ plot shows the firing rate (black trace) as a function of direction in a head direction-selective cell. This particular cell fires exclusively when the animal faces the North–East direction of the environment. ">
            <a:extLst>
              <a:ext uri="{FF2B5EF4-FFF2-40B4-BE49-F238E27FC236}">
                <a16:creationId xmlns:a16="http://schemas.microsoft.com/office/drawing/2014/main" id="{DE1A5EDE-A4DC-8822-6492-49B0D58431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00" y="3298618"/>
            <a:ext cx="4549361" cy="33264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F6EC703-A4B2-B13F-BB72-12338655B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4506" y="3226426"/>
            <a:ext cx="4103436" cy="3631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61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656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76A9-7400-A734-8872-B8C0444938ED}"/>
              </a:ext>
            </a:extLst>
          </p:cNvPr>
          <p:cNvSpPr>
            <a:spLocks noGrp="1"/>
          </p:cNvSpPr>
          <p:nvPr>
            <p:ph type="title"/>
          </p:nvPr>
        </p:nvSpPr>
        <p:spPr>
          <a:xfrm>
            <a:off x="457200" y="0"/>
            <a:ext cx="8229600" cy="1143000"/>
          </a:xfrm>
        </p:spPr>
        <p:txBody>
          <a:bodyPr/>
          <a:lstStyle/>
          <a:p>
            <a:r>
              <a:rPr lang="en-US" dirty="0"/>
              <a:t>Model Predictions</a:t>
            </a:r>
          </a:p>
        </p:txBody>
      </p:sp>
      <p:sp>
        <p:nvSpPr>
          <p:cNvPr id="3" name="Content Placeholder 2">
            <a:extLst>
              <a:ext uri="{FF2B5EF4-FFF2-40B4-BE49-F238E27FC236}">
                <a16:creationId xmlns:a16="http://schemas.microsoft.com/office/drawing/2014/main" id="{ABB3841A-EBA4-87C9-74F1-00CF4010D6BA}"/>
              </a:ext>
            </a:extLst>
          </p:cNvPr>
          <p:cNvSpPr>
            <a:spLocks noGrp="1"/>
          </p:cNvSpPr>
          <p:nvPr>
            <p:ph idx="1"/>
          </p:nvPr>
        </p:nvSpPr>
        <p:spPr>
          <a:xfrm>
            <a:off x="117043" y="1227124"/>
            <a:ext cx="8909914" cy="5257800"/>
          </a:xfrm>
        </p:spPr>
        <p:txBody>
          <a:bodyPr>
            <a:normAutofit fontScale="77500" lnSpcReduction="20000"/>
          </a:bodyPr>
          <a:lstStyle/>
          <a:p>
            <a:pPr>
              <a:spcBef>
                <a:spcPts val="1800"/>
              </a:spcBef>
            </a:pPr>
            <a:r>
              <a:rPr lang="en-US" sz="3200" dirty="0"/>
              <a:t>place cells are arrayed in a grid </a:t>
            </a:r>
          </a:p>
          <a:p>
            <a:pPr>
              <a:spcBef>
                <a:spcPts val="1800"/>
              </a:spcBef>
            </a:pPr>
            <a:r>
              <a:rPr lang="en-US" sz="3200" dirty="0"/>
              <a:t>grid cells have non-spatial </a:t>
            </a:r>
            <a:r>
              <a:rPr lang="en-US" sz="3200" i="1" dirty="0"/>
              <a:t>bottom-up</a:t>
            </a:r>
            <a:r>
              <a:rPr lang="en-US" sz="3200" dirty="0"/>
              <a:t> receptive fields</a:t>
            </a:r>
          </a:p>
          <a:p>
            <a:pPr>
              <a:spcBef>
                <a:spcPts val="1800"/>
              </a:spcBef>
            </a:pPr>
            <a:r>
              <a:rPr lang="en-US" sz="3200" dirty="0"/>
              <a:t>grid cells revert to bottom-up receptive field w/o hippocampal feedback</a:t>
            </a:r>
          </a:p>
          <a:p>
            <a:pPr>
              <a:spcBef>
                <a:spcPts val="1800"/>
              </a:spcBef>
            </a:pPr>
            <a:r>
              <a:rPr lang="en-US" sz="3200" dirty="0"/>
              <a:t>place cells at same location have complementary head direction</a:t>
            </a:r>
          </a:p>
          <a:p>
            <a:pPr>
              <a:spcBef>
                <a:spcPts val="1800"/>
              </a:spcBef>
            </a:pPr>
            <a:r>
              <a:rPr lang="en-US" sz="3200" dirty="0"/>
              <a:t>stabilization of place fields depends on view-specific learning of borders</a:t>
            </a:r>
          </a:p>
          <a:p>
            <a:pPr>
              <a:spcBef>
                <a:spcPts val="1800"/>
              </a:spcBef>
            </a:pPr>
            <a:r>
              <a:rPr lang="en-US" sz="3200" dirty="0"/>
              <a:t>memories rapidly consolidate to become neither too similar nor too dissimilar</a:t>
            </a:r>
          </a:p>
          <a:p>
            <a:pPr>
              <a:spcBef>
                <a:spcPts val="1800"/>
              </a:spcBef>
            </a:pPr>
            <a:r>
              <a:rPr lang="en-US" dirty="0"/>
              <a:t>a naturalistic, cluttered enclosure will disrupt regularity of grid</a:t>
            </a:r>
          </a:p>
          <a:p>
            <a:pPr lvl="1">
              <a:spcBef>
                <a:spcPts val="1800"/>
              </a:spcBef>
            </a:pPr>
            <a:r>
              <a:rPr lang="nb-NO" dirty="0"/>
              <a:t>Ginosar, Aljadeff, Las, Derdikman, &amp; Ulanovsky (2023) </a:t>
            </a:r>
            <a:r>
              <a:rPr lang="nb-NO" i="1" dirty="0"/>
              <a:t>Neuron</a:t>
            </a:r>
            <a:endParaRPr lang="en-US" dirty="0"/>
          </a:p>
          <a:p>
            <a:endParaRPr lang="en-US" dirty="0"/>
          </a:p>
        </p:txBody>
      </p:sp>
    </p:spTree>
    <p:extLst>
      <p:ext uri="{BB962C8B-B14F-4D97-AF65-F5344CB8AC3E}">
        <p14:creationId xmlns:p14="http://schemas.microsoft.com/office/powerpoint/2010/main" val="78698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179388"/>
            <a:ext cx="8229600" cy="1143000"/>
          </a:xfrm>
        </p:spPr>
        <p:txBody>
          <a:bodyPr/>
          <a:lstStyle/>
          <a:p>
            <a:r>
              <a:rPr lang="en-US" altLang="en-US" dirty="0">
                <a:ea typeface="ＭＳ Ｐゴシック" pitchFamily="34" charset="-128"/>
              </a:rPr>
              <a:t>Conclusions</a:t>
            </a:r>
          </a:p>
        </p:txBody>
      </p:sp>
      <p:sp>
        <p:nvSpPr>
          <p:cNvPr id="3" name="Content Placeholder 2"/>
          <p:cNvSpPr>
            <a:spLocks noGrp="1"/>
          </p:cNvSpPr>
          <p:nvPr>
            <p:ph idx="1"/>
          </p:nvPr>
        </p:nvSpPr>
        <p:spPr>
          <a:xfrm>
            <a:off x="457200" y="1444922"/>
            <a:ext cx="8229600" cy="4699846"/>
          </a:xfrm>
        </p:spPr>
        <p:txBody>
          <a:bodyPr>
            <a:normAutofit fontScale="85000" lnSpcReduction="20000"/>
          </a:bodyPr>
          <a:lstStyle/>
          <a:p>
            <a:pPr>
              <a:buFont typeface="Arial" charset="0"/>
              <a:buChar char="•"/>
              <a:defRPr/>
            </a:pPr>
            <a:r>
              <a:rPr lang="en-US" dirty="0"/>
              <a:t>A unified model of spatial and memory representations in the medial temporal lobe</a:t>
            </a:r>
          </a:p>
          <a:p>
            <a:pPr lvl="1">
              <a:buFont typeface="Arial" charset="0"/>
              <a:buChar char="•"/>
              <a:defRPr/>
            </a:pPr>
            <a:r>
              <a:rPr lang="en-US" dirty="0"/>
              <a:t>memories are conjunctions of </a:t>
            </a:r>
            <a:r>
              <a:rPr lang="en-US" i="1" dirty="0"/>
              <a:t>what</a:t>
            </a:r>
            <a:r>
              <a:rPr lang="en-US" dirty="0"/>
              <a:t> and </a:t>
            </a:r>
            <a:r>
              <a:rPr lang="en-US" i="1" dirty="0"/>
              <a:t>where</a:t>
            </a:r>
          </a:p>
          <a:p>
            <a:pPr lvl="1">
              <a:buFont typeface="Arial" charset="0"/>
              <a:buChar char="•"/>
              <a:defRPr/>
            </a:pPr>
            <a:r>
              <a:rPr lang="en-US" dirty="0"/>
              <a:t>Locations can trigger memory retrieval (i.e., remembering the attributes of that location)</a:t>
            </a:r>
          </a:p>
          <a:p>
            <a:pPr lvl="2">
              <a:buFont typeface="Arial" charset="0"/>
              <a:buChar char="•"/>
              <a:defRPr/>
            </a:pPr>
            <a:r>
              <a:rPr lang="en-US" dirty="0"/>
              <a:t>place cells are memory cells</a:t>
            </a:r>
          </a:p>
          <a:p>
            <a:pPr lvl="2">
              <a:buFont typeface="Arial" charset="0"/>
              <a:buChar char="•"/>
              <a:defRPr/>
            </a:pPr>
            <a:r>
              <a:rPr lang="en-US" dirty="0"/>
              <a:t>grid cells are the attributes at that location</a:t>
            </a:r>
          </a:p>
          <a:p>
            <a:pPr lvl="1">
              <a:buFont typeface="Arial" charset="0"/>
              <a:buChar char="•"/>
              <a:defRPr/>
            </a:pPr>
            <a:r>
              <a:rPr lang="en-US" dirty="0"/>
              <a:t>Memories are modified to be equally similar/dissimilar</a:t>
            </a:r>
          </a:p>
          <a:p>
            <a:pPr lvl="2">
              <a:buFont typeface="Arial" charset="0"/>
              <a:buChar char="•"/>
              <a:defRPr/>
            </a:pPr>
            <a:r>
              <a:rPr lang="en-US" dirty="0"/>
              <a:t>In an uncluttered environment, this produces hexagonal tiling of memories</a:t>
            </a:r>
          </a:p>
          <a:p>
            <a:pPr>
              <a:buFont typeface="Arial" charset="0"/>
              <a:buChar char="•"/>
              <a:defRPr/>
            </a:pPr>
            <a:r>
              <a:rPr lang="en-US" dirty="0"/>
              <a:t>This unified model should also be able to explain learning and memory effects more broadly</a:t>
            </a:r>
          </a:p>
          <a:p>
            <a:pPr lvl="1">
              <a:buFont typeface="Arial" charset="0"/>
              <a:buChar char="•"/>
              <a:defRPr/>
            </a:pPr>
            <a:r>
              <a:rPr lang="en-US" dirty="0"/>
              <a:t>This is not just a grid cell model</a:t>
            </a:r>
          </a:p>
          <a:p>
            <a:pPr lvl="1">
              <a:buFont typeface="Arial" charset="0"/>
              <a:buChar cha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11163" y="2230438"/>
            <a:ext cx="8243887" cy="1314450"/>
          </a:xfrm>
        </p:spPr>
        <p:txBody>
          <a:bodyPr/>
          <a:lstStyle/>
          <a:p>
            <a:pPr eaLnBrk="1" hangingPunct="1"/>
            <a:r>
              <a:rPr lang="en-US" sz="6000"/>
              <a:t>Thanks!</a:t>
            </a:r>
          </a:p>
        </p:txBody>
      </p:sp>
      <p:sp>
        <p:nvSpPr>
          <p:cNvPr id="3" name="Slide Number Placeholder 2"/>
          <p:cNvSpPr>
            <a:spLocks noGrp="1"/>
          </p:cNvSpPr>
          <p:nvPr>
            <p:ph type="sldNum" sz="quarter" idx="12"/>
          </p:nvPr>
        </p:nvSpPr>
        <p:spPr/>
        <p:txBody>
          <a:bodyPr/>
          <a:lstStyle/>
          <a:p>
            <a:pPr>
              <a:defRPr/>
            </a:pPr>
            <a:fld id="{FC58CD3D-990F-4DAB-B109-658E24413343}" type="slidenum">
              <a:rPr lang="en-US" smtClean="0"/>
              <a:pPr>
                <a:defRPr/>
              </a:pPr>
              <a:t>22</a:t>
            </a:fld>
            <a:endParaRPr lang="en-US"/>
          </a:p>
        </p:txBody>
      </p:sp>
    </p:spTree>
    <p:extLst>
      <p:ext uri="{BB962C8B-B14F-4D97-AF65-F5344CB8AC3E}">
        <p14:creationId xmlns:p14="http://schemas.microsoft.com/office/powerpoint/2010/main" val="227197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5A43-8158-7CAC-B0DB-EBD613664525}"/>
              </a:ext>
            </a:extLst>
          </p:cNvPr>
          <p:cNvSpPr>
            <a:spLocks noGrp="1"/>
          </p:cNvSpPr>
          <p:nvPr>
            <p:ph type="title"/>
          </p:nvPr>
        </p:nvSpPr>
        <p:spPr>
          <a:xfrm>
            <a:off x="447473" y="55588"/>
            <a:ext cx="8229600" cy="1143000"/>
          </a:xfrm>
        </p:spPr>
        <p:txBody>
          <a:bodyPr/>
          <a:lstStyle/>
          <a:p>
            <a:r>
              <a:rPr lang="en-US" dirty="0"/>
              <a:t>Circular Box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429AC94-8899-D630-254D-F7B09CA068AF}"/>
                  </a:ext>
                </a:extLst>
              </p:cNvPr>
              <p:cNvSpPr txBox="1"/>
              <p:nvPr/>
            </p:nvSpPr>
            <p:spPr>
              <a:xfrm>
                <a:off x="1391501" y="6214223"/>
                <a:ext cx="1753765" cy="240579"/>
              </a:xfrm>
              <a:prstGeom prst="rect">
                <a:avLst/>
              </a:prstGeom>
              <a:solidFill>
                <a:schemeClr val="bg1">
                  <a:alpha val="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ea typeface="Cambria Math" panose="02040503050406030204" pitchFamily="18" charset="0"/>
                        </a:rPr>
                        <m:t>𝜽</m:t>
                      </m:r>
                      <m:r>
                        <a:rPr lang="en-US" sz="1600" b="1" i="1" baseline="-25000">
                          <a:latin typeface="Cambria Math" panose="02040503050406030204" pitchFamily="18" charset="0"/>
                          <a:ea typeface="Cambria Math" panose="02040503050406030204" pitchFamily="18" charset="0"/>
                        </a:rPr>
                        <m:t>𝒄</m:t>
                      </m:r>
                      <m:r>
                        <a:rPr lang="en-US" sz="1600" b="1"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𝟕𝟓</m:t>
                      </m:r>
                    </m:oMath>
                  </m:oMathPara>
                </a14:m>
                <a:endParaRPr lang="en-US" sz="1600" b="1" baseline="-25000" dirty="0"/>
              </a:p>
            </p:txBody>
          </p:sp>
        </mc:Choice>
        <mc:Fallback xmlns="">
          <p:sp>
            <p:nvSpPr>
              <p:cNvPr id="4" name="TextBox 3">
                <a:extLst>
                  <a:ext uri="{FF2B5EF4-FFF2-40B4-BE49-F238E27FC236}">
                    <a16:creationId xmlns:a16="http://schemas.microsoft.com/office/drawing/2014/main" id="{A429AC94-8899-D630-254D-F7B09CA068AF}"/>
                  </a:ext>
                </a:extLst>
              </p:cNvPr>
              <p:cNvSpPr txBox="1">
                <a:spLocks noRot="1" noChangeAspect="1" noMove="1" noResize="1" noEditPoints="1" noAdjustHandles="1" noChangeArrowheads="1" noChangeShapeType="1" noTextEdit="1"/>
              </p:cNvSpPr>
              <p:nvPr/>
            </p:nvSpPr>
            <p:spPr>
              <a:xfrm>
                <a:off x="1391501" y="6214223"/>
                <a:ext cx="1753765" cy="240579"/>
              </a:xfrm>
              <a:prstGeom prst="rect">
                <a:avLst/>
              </a:prstGeom>
              <a:blipFill>
                <a:blip r:embed="rId2"/>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3514B4-E857-5B1F-C8E4-2552F37D4050}"/>
                  </a:ext>
                </a:extLst>
              </p:cNvPr>
              <p:cNvSpPr txBox="1"/>
              <p:nvPr/>
            </p:nvSpPr>
            <p:spPr>
              <a:xfrm>
                <a:off x="3782194" y="6210570"/>
                <a:ext cx="1753765" cy="240579"/>
              </a:xfrm>
              <a:prstGeom prst="rect">
                <a:avLst/>
              </a:prstGeom>
              <a:solidFill>
                <a:schemeClr val="bg1">
                  <a:alpha val="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ea typeface="Cambria Math" panose="02040503050406030204" pitchFamily="18" charset="0"/>
                        </a:rPr>
                        <m:t>𝜽</m:t>
                      </m:r>
                      <m:r>
                        <a:rPr lang="en-US" sz="1600" b="1" i="1" baseline="-25000">
                          <a:latin typeface="Cambria Math" panose="02040503050406030204" pitchFamily="18" charset="0"/>
                          <a:ea typeface="Cambria Math" panose="02040503050406030204" pitchFamily="18" charset="0"/>
                        </a:rPr>
                        <m:t>𝒄</m:t>
                      </m:r>
                      <m:r>
                        <a:rPr lang="en-US" sz="1600" b="1"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𝟖</m:t>
                      </m:r>
                    </m:oMath>
                  </m:oMathPara>
                </a14:m>
                <a:endParaRPr lang="en-US" sz="1600" b="1" baseline="-25000" dirty="0"/>
              </a:p>
            </p:txBody>
          </p:sp>
        </mc:Choice>
        <mc:Fallback xmlns="">
          <p:sp>
            <p:nvSpPr>
              <p:cNvPr id="5" name="TextBox 4">
                <a:extLst>
                  <a:ext uri="{FF2B5EF4-FFF2-40B4-BE49-F238E27FC236}">
                    <a16:creationId xmlns:a16="http://schemas.microsoft.com/office/drawing/2014/main" id="{5A3514B4-E857-5B1F-C8E4-2552F37D4050}"/>
                  </a:ext>
                </a:extLst>
              </p:cNvPr>
              <p:cNvSpPr txBox="1">
                <a:spLocks noRot="1" noChangeAspect="1" noMove="1" noResize="1" noEditPoints="1" noAdjustHandles="1" noChangeArrowheads="1" noChangeShapeType="1" noTextEdit="1"/>
              </p:cNvSpPr>
              <p:nvPr/>
            </p:nvSpPr>
            <p:spPr>
              <a:xfrm>
                <a:off x="3782194" y="6210570"/>
                <a:ext cx="1753765" cy="240579"/>
              </a:xfrm>
              <a:prstGeom prst="rect">
                <a:avLst/>
              </a:prstGeom>
              <a:blipFill>
                <a:blip r:embed="rId3"/>
                <a:stretch>
                  <a:fillRect b="-153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657B6E2-3A91-7373-72FA-A67F43142F91}"/>
              </a:ext>
            </a:extLst>
          </p:cNvPr>
          <p:cNvSpPr txBox="1"/>
          <p:nvPr/>
        </p:nvSpPr>
        <p:spPr>
          <a:xfrm>
            <a:off x="403547" y="2005432"/>
            <a:ext cx="742512" cy="307777"/>
          </a:xfrm>
          <a:prstGeom prst="rect">
            <a:avLst/>
          </a:prstGeom>
          <a:noFill/>
        </p:spPr>
        <p:txBody>
          <a:bodyPr wrap="none" rtlCol="0">
            <a:spAutoFit/>
          </a:bodyPr>
          <a:lstStyle/>
          <a:p>
            <a:pPr algn="ctr"/>
            <a:r>
              <a:rPr lang="en-US" sz="1400" dirty="0"/>
              <a:t>Sim #1</a:t>
            </a:r>
          </a:p>
        </p:txBody>
      </p:sp>
      <p:sp>
        <p:nvSpPr>
          <p:cNvPr id="7" name="TextBox 6">
            <a:extLst>
              <a:ext uri="{FF2B5EF4-FFF2-40B4-BE49-F238E27FC236}">
                <a16:creationId xmlns:a16="http://schemas.microsoft.com/office/drawing/2014/main" id="{6675890F-8DD9-C118-B4D9-BC7E3713D054}"/>
              </a:ext>
            </a:extLst>
          </p:cNvPr>
          <p:cNvSpPr txBox="1"/>
          <p:nvPr/>
        </p:nvSpPr>
        <p:spPr>
          <a:xfrm>
            <a:off x="398636" y="3131835"/>
            <a:ext cx="742512" cy="307777"/>
          </a:xfrm>
          <a:prstGeom prst="rect">
            <a:avLst/>
          </a:prstGeom>
          <a:noFill/>
        </p:spPr>
        <p:txBody>
          <a:bodyPr wrap="none" rtlCol="0">
            <a:spAutoFit/>
          </a:bodyPr>
          <a:lstStyle/>
          <a:p>
            <a:pPr algn="ctr"/>
            <a:r>
              <a:rPr lang="en-US" sz="1400" dirty="0"/>
              <a:t>Sim #2</a:t>
            </a:r>
          </a:p>
        </p:txBody>
      </p:sp>
      <p:sp>
        <p:nvSpPr>
          <p:cNvPr id="8" name="TextBox 7">
            <a:extLst>
              <a:ext uri="{FF2B5EF4-FFF2-40B4-BE49-F238E27FC236}">
                <a16:creationId xmlns:a16="http://schemas.microsoft.com/office/drawing/2014/main" id="{424DA148-5D60-D7D7-2579-FF11D00419D1}"/>
              </a:ext>
            </a:extLst>
          </p:cNvPr>
          <p:cNvSpPr txBox="1"/>
          <p:nvPr/>
        </p:nvSpPr>
        <p:spPr>
          <a:xfrm>
            <a:off x="398636" y="4304382"/>
            <a:ext cx="742512" cy="307777"/>
          </a:xfrm>
          <a:prstGeom prst="rect">
            <a:avLst/>
          </a:prstGeom>
          <a:noFill/>
        </p:spPr>
        <p:txBody>
          <a:bodyPr wrap="none" rtlCol="0">
            <a:spAutoFit/>
          </a:bodyPr>
          <a:lstStyle/>
          <a:p>
            <a:pPr algn="ctr"/>
            <a:r>
              <a:rPr lang="en-US" sz="1400" dirty="0"/>
              <a:t>Sim #3</a:t>
            </a:r>
          </a:p>
        </p:txBody>
      </p:sp>
      <p:sp>
        <p:nvSpPr>
          <p:cNvPr id="9" name="TextBox 8">
            <a:extLst>
              <a:ext uri="{FF2B5EF4-FFF2-40B4-BE49-F238E27FC236}">
                <a16:creationId xmlns:a16="http://schemas.microsoft.com/office/drawing/2014/main" id="{CE106BB3-E7D8-5F69-C62B-A4039144FDBF}"/>
              </a:ext>
            </a:extLst>
          </p:cNvPr>
          <p:cNvSpPr txBox="1"/>
          <p:nvPr/>
        </p:nvSpPr>
        <p:spPr>
          <a:xfrm>
            <a:off x="406924" y="5417814"/>
            <a:ext cx="742512" cy="307777"/>
          </a:xfrm>
          <a:prstGeom prst="rect">
            <a:avLst/>
          </a:prstGeom>
          <a:noFill/>
        </p:spPr>
        <p:txBody>
          <a:bodyPr wrap="none" rtlCol="0">
            <a:spAutoFit/>
          </a:bodyPr>
          <a:lstStyle/>
          <a:p>
            <a:pPr algn="ctr"/>
            <a:r>
              <a:rPr lang="en-US" sz="1400" dirty="0"/>
              <a:t>Sim #4</a:t>
            </a:r>
          </a:p>
        </p:txBody>
      </p:sp>
      <p:sp>
        <p:nvSpPr>
          <p:cNvPr id="10" name="TextBox 9">
            <a:extLst>
              <a:ext uri="{FF2B5EF4-FFF2-40B4-BE49-F238E27FC236}">
                <a16:creationId xmlns:a16="http://schemas.microsoft.com/office/drawing/2014/main" id="{F3061F8F-2D29-BD65-0603-BD4FE006D645}"/>
              </a:ext>
            </a:extLst>
          </p:cNvPr>
          <p:cNvSpPr txBox="1"/>
          <p:nvPr/>
        </p:nvSpPr>
        <p:spPr>
          <a:xfrm>
            <a:off x="1371977" y="1329046"/>
            <a:ext cx="736099" cy="369332"/>
          </a:xfrm>
          <a:prstGeom prst="rect">
            <a:avLst/>
          </a:prstGeom>
          <a:noFill/>
        </p:spPr>
        <p:txBody>
          <a:bodyPr wrap="none" rtlCol="0">
            <a:spAutoFit/>
          </a:bodyPr>
          <a:lstStyle/>
          <a:p>
            <a:r>
              <a:rPr lang="en-US" dirty="0"/>
              <a:t>novel</a:t>
            </a:r>
          </a:p>
        </p:txBody>
      </p:sp>
      <p:sp>
        <p:nvSpPr>
          <p:cNvPr id="11" name="TextBox 10">
            <a:extLst>
              <a:ext uri="{FF2B5EF4-FFF2-40B4-BE49-F238E27FC236}">
                <a16:creationId xmlns:a16="http://schemas.microsoft.com/office/drawing/2014/main" id="{25B20F89-10E9-7BC7-5A33-FCC720EDA77E}"/>
              </a:ext>
            </a:extLst>
          </p:cNvPr>
          <p:cNvSpPr txBox="1"/>
          <p:nvPr/>
        </p:nvSpPr>
        <p:spPr>
          <a:xfrm>
            <a:off x="2366664" y="1329046"/>
            <a:ext cx="928459" cy="369332"/>
          </a:xfrm>
          <a:prstGeom prst="rect">
            <a:avLst/>
          </a:prstGeom>
          <a:noFill/>
        </p:spPr>
        <p:txBody>
          <a:bodyPr wrap="none" rtlCol="0">
            <a:spAutoFit/>
          </a:bodyPr>
          <a:lstStyle/>
          <a:p>
            <a:r>
              <a:rPr lang="en-US" dirty="0"/>
              <a:t>familiar</a:t>
            </a:r>
          </a:p>
        </p:txBody>
      </p:sp>
      <p:sp>
        <p:nvSpPr>
          <p:cNvPr id="12" name="TextBox 11">
            <a:extLst>
              <a:ext uri="{FF2B5EF4-FFF2-40B4-BE49-F238E27FC236}">
                <a16:creationId xmlns:a16="http://schemas.microsoft.com/office/drawing/2014/main" id="{62F4E3CB-3741-9EC1-F851-568A578406AB}"/>
              </a:ext>
            </a:extLst>
          </p:cNvPr>
          <p:cNvSpPr txBox="1"/>
          <p:nvPr/>
        </p:nvSpPr>
        <p:spPr>
          <a:xfrm>
            <a:off x="3826174" y="1333947"/>
            <a:ext cx="736099" cy="369332"/>
          </a:xfrm>
          <a:prstGeom prst="rect">
            <a:avLst/>
          </a:prstGeom>
          <a:noFill/>
        </p:spPr>
        <p:txBody>
          <a:bodyPr wrap="none" rtlCol="0">
            <a:spAutoFit/>
          </a:bodyPr>
          <a:lstStyle/>
          <a:p>
            <a:r>
              <a:rPr lang="en-US" dirty="0"/>
              <a:t>novel</a:t>
            </a:r>
          </a:p>
        </p:txBody>
      </p:sp>
      <p:sp>
        <p:nvSpPr>
          <p:cNvPr id="13" name="TextBox 12">
            <a:extLst>
              <a:ext uri="{FF2B5EF4-FFF2-40B4-BE49-F238E27FC236}">
                <a16:creationId xmlns:a16="http://schemas.microsoft.com/office/drawing/2014/main" id="{8B82670F-9330-AB18-A589-F669582D94C5}"/>
              </a:ext>
            </a:extLst>
          </p:cNvPr>
          <p:cNvSpPr txBox="1"/>
          <p:nvPr/>
        </p:nvSpPr>
        <p:spPr>
          <a:xfrm>
            <a:off x="4820861" y="1333947"/>
            <a:ext cx="928459" cy="369332"/>
          </a:xfrm>
          <a:prstGeom prst="rect">
            <a:avLst/>
          </a:prstGeom>
          <a:noFill/>
        </p:spPr>
        <p:txBody>
          <a:bodyPr wrap="none" rtlCol="0">
            <a:spAutoFit/>
          </a:bodyPr>
          <a:lstStyle/>
          <a:p>
            <a:r>
              <a:rPr lang="en-US" dirty="0"/>
              <a:t>familiar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640283-190D-45E8-62CC-5E2336BC8F63}"/>
                  </a:ext>
                </a:extLst>
              </p:cNvPr>
              <p:cNvSpPr txBox="1"/>
              <p:nvPr/>
            </p:nvSpPr>
            <p:spPr>
              <a:xfrm>
                <a:off x="6208825" y="6205669"/>
                <a:ext cx="1753765" cy="240579"/>
              </a:xfrm>
              <a:prstGeom prst="rect">
                <a:avLst/>
              </a:prstGeom>
              <a:solidFill>
                <a:schemeClr val="bg1">
                  <a:alpha val="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ea typeface="Cambria Math" panose="02040503050406030204" pitchFamily="18" charset="0"/>
                        </a:rPr>
                        <m:t>𝜽</m:t>
                      </m:r>
                      <m:r>
                        <a:rPr lang="en-US" sz="1600" b="1" i="1" baseline="-25000">
                          <a:latin typeface="Cambria Math" panose="02040503050406030204" pitchFamily="18" charset="0"/>
                          <a:ea typeface="Cambria Math" panose="02040503050406030204" pitchFamily="18" charset="0"/>
                        </a:rPr>
                        <m:t>𝒄</m:t>
                      </m:r>
                      <m:r>
                        <a:rPr lang="en-US" sz="1600" b="1" i="1" smtClean="0">
                          <a:latin typeface="Cambria Math" panose="02040503050406030204" pitchFamily="18" charset="0"/>
                          <a:ea typeface="Cambria Math" panose="02040503050406030204" pitchFamily="18" charset="0"/>
                        </a:rPr>
                        <m:t>= .</m:t>
                      </m:r>
                      <m:r>
                        <a:rPr lang="en-US" sz="1600" b="1" i="1" smtClean="0">
                          <a:latin typeface="Cambria Math" panose="02040503050406030204" pitchFamily="18" charset="0"/>
                          <a:ea typeface="Cambria Math" panose="02040503050406030204" pitchFamily="18" charset="0"/>
                        </a:rPr>
                        <m:t>𝟗</m:t>
                      </m:r>
                    </m:oMath>
                  </m:oMathPara>
                </a14:m>
                <a:endParaRPr lang="en-US" sz="1600" b="1" baseline="-25000" dirty="0"/>
              </a:p>
            </p:txBody>
          </p:sp>
        </mc:Choice>
        <mc:Fallback xmlns="">
          <p:sp>
            <p:nvSpPr>
              <p:cNvPr id="14" name="TextBox 13">
                <a:extLst>
                  <a:ext uri="{FF2B5EF4-FFF2-40B4-BE49-F238E27FC236}">
                    <a16:creationId xmlns:a16="http://schemas.microsoft.com/office/drawing/2014/main" id="{90640283-190D-45E8-62CC-5E2336BC8F63}"/>
                  </a:ext>
                </a:extLst>
              </p:cNvPr>
              <p:cNvSpPr txBox="1">
                <a:spLocks noRot="1" noChangeAspect="1" noMove="1" noResize="1" noEditPoints="1" noAdjustHandles="1" noChangeArrowheads="1" noChangeShapeType="1" noTextEdit="1"/>
              </p:cNvSpPr>
              <p:nvPr/>
            </p:nvSpPr>
            <p:spPr>
              <a:xfrm>
                <a:off x="6208825" y="6205669"/>
                <a:ext cx="1753765" cy="240579"/>
              </a:xfrm>
              <a:prstGeom prst="rect">
                <a:avLst/>
              </a:prstGeom>
              <a:blipFill>
                <a:blip r:embed="rId4"/>
                <a:stretch>
                  <a:fillRect b="-1538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A04C437-C9CF-44F0-1078-5F5CE3CB90EE}"/>
              </a:ext>
            </a:extLst>
          </p:cNvPr>
          <p:cNvSpPr txBox="1"/>
          <p:nvPr/>
        </p:nvSpPr>
        <p:spPr>
          <a:xfrm>
            <a:off x="6252805" y="1329046"/>
            <a:ext cx="736099" cy="369332"/>
          </a:xfrm>
          <a:prstGeom prst="rect">
            <a:avLst/>
          </a:prstGeom>
          <a:noFill/>
        </p:spPr>
        <p:txBody>
          <a:bodyPr wrap="none" rtlCol="0">
            <a:spAutoFit/>
          </a:bodyPr>
          <a:lstStyle/>
          <a:p>
            <a:r>
              <a:rPr lang="en-US" dirty="0"/>
              <a:t>novel</a:t>
            </a:r>
          </a:p>
        </p:txBody>
      </p:sp>
      <p:sp>
        <p:nvSpPr>
          <p:cNvPr id="16" name="TextBox 15">
            <a:extLst>
              <a:ext uri="{FF2B5EF4-FFF2-40B4-BE49-F238E27FC236}">
                <a16:creationId xmlns:a16="http://schemas.microsoft.com/office/drawing/2014/main" id="{7F7C6F14-C9B1-D891-75C7-FA508D84AAE3}"/>
              </a:ext>
            </a:extLst>
          </p:cNvPr>
          <p:cNvSpPr txBox="1"/>
          <p:nvPr/>
        </p:nvSpPr>
        <p:spPr>
          <a:xfrm>
            <a:off x="7247492" y="1329046"/>
            <a:ext cx="928459" cy="369332"/>
          </a:xfrm>
          <a:prstGeom prst="rect">
            <a:avLst/>
          </a:prstGeom>
          <a:noFill/>
        </p:spPr>
        <p:txBody>
          <a:bodyPr wrap="none" rtlCol="0">
            <a:spAutoFit/>
          </a:bodyPr>
          <a:lstStyle/>
          <a:p>
            <a:r>
              <a:rPr lang="en-US" dirty="0"/>
              <a:t>familiar</a:t>
            </a:r>
          </a:p>
        </p:txBody>
      </p:sp>
      <p:pic>
        <p:nvPicPr>
          <p:cNvPr id="17" name="Picture 16">
            <a:extLst>
              <a:ext uri="{FF2B5EF4-FFF2-40B4-BE49-F238E27FC236}">
                <a16:creationId xmlns:a16="http://schemas.microsoft.com/office/drawing/2014/main" id="{6B92610F-7A5C-B72A-8CA8-15CDFB2986B5}"/>
              </a:ext>
            </a:extLst>
          </p:cNvPr>
          <p:cNvPicPr>
            <a:picLocks noChangeAspect="1"/>
          </p:cNvPicPr>
          <p:nvPr/>
        </p:nvPicPr>
        <p:blipFill>
          <a:blip r:embed="rId5"/>
          <a:stretch>
            <a:fillRect/>
          </a:stretch>
        </p:blipFill>
        <p:spPr>
          <a:xfrm>
            <a:off x="5665459" y="1581020"/>
            <a:ext cx="1760220" cy="1320165"/>
          </a:xfrm>
          <a:prstGeom prst="rect">
            <a:avLst/>
          </a:prstGeom>
        </p:spPr>
      </p:pic>
      <p:pic>
        <p:nvPicPr>
          <p:cNvPr id="18" name="Picture 17">
            <a:extLst>
              <a:ext uri="{FF2B5EF4-FFF2-40B4-BE49-F238E27FC236}">
                <a16:creationId xmlns:a16="http://schemas.microsoft.com/office/drawing/2014/main" id="{CA86128F-A6D9-ED11-81CA-3FA822A985E1}"/>
              </a:ext>
            </a:extLst>
          </p:cNvPr>
          <p:cNvPicPr>
            <a:picLocks noChangeAspect="1"/>
          </p:cNvPicPr>
          <p:nvPr/>
        </p:nvPicPr>
        <p:blipFill>
          <a:blip r:embed="rId6"/>
          <a:stretch>
            <a:fillRect/>
          </a:stretch>
        </p:blipFill>
        <p:spPr>
          <a:xfrm>
            <a:off x="6831129" y="1595360"/>
            <a:ext cx="1760220" cy="1320165"/>
          </a:xfrm>
          <a:prstGeom prst="rect">
            <a:avLst/>
          </a:prstGeom>
        </p:spPr>
      </p:pic>
      <p:pic>
        <p:nvPicPr>
          <p:cNvPr id="19" name="Picture 18">
            <a:extLst>
              <a:ext uri="{FF2B5EF4-FFF2-40B4-BE49-F238E27FC236}">
                <a16:creationId xmlns:a16="http://schemas.microsoft.com/office/drawing/2014/main" id="{89C69D90-B662-8D17-DDC3-BB20D6E03811}"/>
              </a:ext>
            </a:extLst>
          </p:cNvPr>
          <p:cNvPicPr>
            <a:picLocks noChangeAspect="1"/>
          </p:cNvPicPr>
          <p:nvPr/>
        </p:nvPicPr>
        <p:blipFill>
          <a:blip r:embed="rId7"/>
          <a:stretch>
            <a:fillRect/>
          </a:stretch>
        </p:blipFill>
        <p:spPr>
          <a:xfrm>
            <a:off x="5679749" y="2741024"/>
            <a:ext cx="1760220" cy="1320165"/>
          </a:xfrm>
          <a:prstGeom prst="rect">
            <a:avLst/>
          </a:prstGeom>
        </p:spPr>
      </p:pic>
      <p:pic>
        <p:nvPicPr>
          <p:cNvPr id="20" name="Picture 19">
            <a:extLst>
              <a:ext uri="{FF2B5EF4-FFF2-40B4-BE49-F238E27FC236}">
                <a16:creationId xmlns:a16="http://schemas.microsoft.com/office/drawing/2014/main" id="{05CEFB6C-2AB3-A97E-D094-D8F7D952E7CD}"/>
              </a:ext>
            </a:extLst>
          </p:cNvPr>
          <p:cNvPicPr>
            <a:picLocks noChangeAspect="1"/>
          </p:cNvPicPr>
          <p:nvPr/>
        </p:nvPicPr>
        <p:blipFill>
          <a:blip r:embed="rId8"/>
          <a:stretch>
            <a:fillRect/>
          </a:stretch>
        </p:blipFill>
        <p:spPr>
          <a:xfrm>
            <a:off x="6831129" y="2758608"/>
            <a:ext cx="1760220" cy="1320165"/>
          </a:xfrm>
          <a:prstGeom prst="rect">
            <a:avLst/>
          </a:prstGeom>
        </p:spPr>
      </p:pic>
      <p:pic>
        <p:nvPicPr>
          <p:cNvPr id="21" name="Picture 20">
            <a:extLst>
              <a:ext uri="{FF2B5EF4-FFF2-40B4-BE49-F238E27FC236}">
                <a16:creationId xmlns:a16="http://schemas.microsoft.com/office/drawing/2014/main" id="{DCD0F2BC-7468-2A7D-F6C1-393572C31552}"/>
              </a:ext>
            </a:extLst>
          </p:cNvPr>
          <p:cNvPicPr>
            <a:picLocks noChangeAspect="1"/>
          </p:cNvPicPr>
          <p:nvPr/>
        </p:nvPicPr>
        <p:blipFill>
          <a:blip r:embed="rId9"/>
          <a:stretch>
            <a:fillRect/>
          </a:stretch>
        </p:blipFill>
        <p:spPr>
          <a:xfrm>
            <a:off x="5679749" y="3883035"/>
            <a:ext cx="1760220" cy="1320165"/>
          </a:xfrm>
          <a:prstGeom prst="rect">
            <a:avLst/>
          </a:prstGeom>
        </p:spPr>
      </p:pic>
      <p:pic>
        <p:nvPicPr>
          <p:cNvPr id="22" name="Picture 21">
            <a:extLst>
              <a:ext uri="{FF2B5EF4-FFF2-40B4-BE49-F238E27FC236}">
                <a16:creationId xmlns:a16="http://schemas.microsoft.com/office/drawing/2014/main" id="{1A1B2670-72F0-72CE-4C57-399F5D8F640F}"/>
              </a:ext>
            </a:extLst>
          </p:cNvPr>
          <p:cNvPicPr>
            <a:picLocks noChangeAspect="1"/>
          </p:cNvPicPr>
          <p:nvPr/>
        </p:nvPicPr>
        <p:blipFill>
          <a:blip r:embed="rId10"/>
          <a:stretch>
            <a:fillRect/>
          </a:stretch>
        </p:blipFill>
        <p:spPr>
          <a:xfrm>
            <a:off x="6828510" y="3893733"/>
            <a:ext cx="1760220" cy="1320165"/>
          </a:xfrm>
          <a:prstGeom prst="rect">
            <a:avLst/>
          </a:prstGeom>
        </p:spPr>
      </p:pic>
      <p:pic>
        <p:nvPicPr>
          <p:cNvPr id="23" name="Picture 22">
            <a:extLst>
              <a:ext uri="{FF2B5EF4-FFF2-40B4-BE49-F238E27FC236}">
                <a16:creationId xmlns:a16="http://schemas.microsoft.com/office/drawing/2014/main" id="{7F6D49DD-23C8-5550-9F79-1F54BEF573EB}"/>
              </a:ext>
            </a:extLst>
          </p:cNvPr>
          <p:cNvPicPr>
            <a:picLocks noChangeAspect="1"/>
          </p:cNvPicPr>
          <p:nvPr/>
        </p:nvPicPr>
        <p:blipFill>
          <a:blip r:embed="rId11"/>
          <a:stretch>
            <a:fillRect/>
          </a:stretch>
        </p:blipFill>
        <p:spPr>
          <a:xfrm>
            <a:off x="5689571" y="5006676"/>
            <a:ext cx="1760220" cy="1320165"/>
          </a:xfrm>
          <a:prstGeom prst="rect">
            <a:avLst/>
          </a:prstGeom>
        </p:spPr>
      </p:pic>
      <p:pic>
        <p:nvPicPr>
          <p:cNvPr id="24" name="Picture 23">
            <a:extLst>
              <a:ext uri="{FF2B5EF4-FFF2-40B4-BE49-F238E27FC236}">
                <a16:creationId xmlns:a16="http://schemas.microsoft.com/office/drawing/2014/main" id="{514B5E06-D145-4086-D11B-9FDF5B578A17}"/>
              </a:ext>
            </a:extLst>
          </p:cNvPr>
          <p:cNvPicPr>
            <a:picLocks noChangeAspect="1"/>
          </p:cNvPicPr>
          <p:nvPr/>
        </p:nvPicPr>
        <p:blipFill>
          <a:blip r:embed="rId12"/>
          <a:stretch>
            <a:fillRect/>
          </a:stretch>
        </p:blipFill>
        <p:spPr>
          <a:xfrm>
            <a:off x="6844608" y="5034357"/>
            <a:ext cx="1760220" cy="1320165"/>
          </a:xfrm>
          <a:prstGeom prst="rect">
            <a:avLst/>
          </a:prstGeom>
        </p:spPr>
      </p:pic>
      <p:pic>
        <p:nvPicPr>
          <p:cNvPr id="25" name="Picture 24">
            <a:extLst>
              <a:ext uri="{FF2B5EF4-FFF2-40B4-BE49-F238E27FC236}">
                <a16:creationId xmlns:a16="http://schemas.microsoft.com/office/drawing/2014/main" id="{8B9ACF35-5F08-1A78-6A09-436D26DBF3ED}"/>
              </a:ext>
            </a:extLst>
          </p:cNvPr>
          <p:cNvPicPr>
            <a:picLocks noChangeAspect="1"/>
          </p:cNvPicPr>
          <p:nvPr/>
        </p:nvPicPr>
        <p:blipFill>
          <a:blip r:embed="rId13"/>
          <a:stretch>
            <a:fillRect/>
          </a:stretch>
        </p:blipFill>
        <p:spPr>
          <a:xfrm>
            <a:off x="3259611" y="1588190"/>
            <a:ext cx="1760220" cy="1320165"/>
          </a:xfrm>
          <a:prstGeom prst="rect">
            <a:avLst/>
          </a:prstGeom>
        </p:spPr>
      </p:pic>
      <p:pic>
        <p:nvPicPr>
          <p:cNvPr id="26" name="Picture 25">
            <a:extLst>
              <a:ext uri="{FF2B5EF4-FFF2-40B4-BE49-F238E27FC236}">
                <a16:creationId xmlns:a16="http://schemas.microsoft.com/office/drawing/2014/main" id="{8C84E7B3-B79D-A6B4-F6F8-99DE9430E550}"/>
              </a:ext>
            </a:extLst>
          </p:cNvPr>
          <p:cNvPicPr>
            <a:picLocks noChangeAspect="1"/>
          </p:cNvPicPr>
          <p:nvPr/>
        </p:nvPicPr>
        <p:blipFill>
          <a:blip r:embed="rId14"/>
          <a:stretch>
            <a:fillRect/>
          </a:stretch>
        </p:blipFill>
        <p:spPr>
          <a:xfrm>
            <a:off x="4400403" y="1588190"/>
            <a:ext cx="1760220" cy="1320165"/>
          </a:xfrm>
          <a:prstGeom prst="rect">
            <a:avLst/>
          </a:prstGeom>
        </p:spPr>
      </p:pic>
      <p:pic>
        <p:nvPicPr>
          <p:cNvPr id="27" name="Picture 26">
            <a:extLst>
              <a:ext uri="{FF2B5EF4-FFF2-40B4-BE49-F238E27FC236}">
                <a16:creationId xmlns:a16="http://schemas.microsoft.com/office/drawing/2014/main" id="{8E0E2A3A-F664-2C3F-3DEB-FA76A56BF6B3}"/>
              </a:ext>
            </a:extLst>
          </p:cNvPr>
          <p:cNvPicPr>
            <a:picLocks noChangeAspect="1"/>
          </p:cNvPicPr>
          <p:nvPr/>
        </p:nvPicPr>
        <p:blipFill>
          <a:blip r:embed="rId15"/>
          <a:stretch>
            <a:fillRect/>
          </a:stretch>
        </p:blipFill>
        <p:spPr>
          <a:xfrm>
            <a:off x="3255990" y="2740126"/>
            <a:ext cx="1760220" cy="1320165"/>
          </a:xfrm>
          <a:prstGeom prst="rect">
            <a:avLst/>
          </a:prstGeom>
        </p:spPr>
      </p:pic>
      <p:pic>
        <p:nvPicPr>
          <p:cNvPr id="28" name="Picture 27">
            <a:extLst>
              <a:ext uri="{FF2B5EF4-FFF2-40B4-BE49-F238E27FC236}">
                <a16:creationId xmlns:a16="http://schemas.microsoft.com/office/drawing/2014/main" id="{8FD6EE4A-06DF-55B3-700D-5F5EDC7A8893}"/>
              </a:ext>
            </a:extLst>
          </p:cNvPr>
          <p:cNvPicPr>
            <a:picLocks noChangeAspect="1"/>
          </p:cNvPicPr>
          <p:nvPr/>
        </p:nvPicPr>
        <p:blipFill>
          <a:blip r:embed="rId16"/>
          <a:stretch>
            <a:fillRect/>
          </a:stretch>
        </p:blipFill>
        <p:spPr>
          <a:xfrm>
            <a:off x="4400403" y="2758608"/>
            <a:ext cx="1760220" cy="1320165"/>
          </a:xfrm>
          <a:prstGeom prst="rect">
            <a:avLst/>
          </a:prstGeom>
        </p:spPr>
      </p:pic>
      <p:pic>
        <p:nvPicPr>
          <p:cNvPr id="29" name="Picture 28">
            <a:extLst>
              <a:ext uri="{FF2B5EF4-FFF2-40B4-BE49-F238E27FC236}">
                <a16:creationId xmlns:a16="http://schemas.microsoft.com/office/drawing/2014/main" id="{8AD6FA76-BB6E-ACFE-0EA2-1BAFB7E4D50E}"/>
              </a:ext>
            </a:extLst>
          </p:cNvPr>
          <p:cNvPicPr>
            <a:picLocks noChangeAspect="1"/>
          </p:cNvPicPr>
          <p:nvPr/>
        </p:nvPicPr>
        <p:blipFill>
          <a:blip r:embed="rId17"/>
          <a:stretch>
            <a:fillRect/>
          </a:stretch>
        </p:blipFill>
        <p:spPr>
          <a:xfrm>
            <a:off x="3257882" y="3883034"/>
            <a:ext cx="1760220" cy="1320165"/>
          </a:xfrm>
          <a:prstGeom prst="rect">
            <a:avLst/>
          </a:prstGeom>
        </p:spPr>
      </p:pic>
      <p:pic>
        <p:nvPicPr>
          <p:cNvPr id="30" name="Picture 29">
            <a:extLst>
              <a:ext uri="{FF2B5EF4-FFF2-40B4-BE49-F238E27FC236}">
                <a16:creationId xmlns:a16="http://schemas.microsoft.com/office/drawing/2014/main" id="{4791E298-31B7-3A68-D8C8-B382E050CF59}"/>
              </a:ext>
            </a:extLst>
          </p:cNvPr>
          <p:cNvPicPr>
            <a:picLocks noChangeAspect="1"/>
          </p:cNvPicPr>
          <p:nvPr/>
        </p:nvPicPr>
        <p:blipFill>
          <a:blip r:embed="rId18"/>
          <a:stretch>
            <a:fillRect/>
          </a:stretch>
        </p:blipFill>
        <p:spPr>
          <a:xfrm>
            <a:off x="4410225" y="3872952"/>
            <a:ext cx="1760220" cy="1320165"/>
          </a:xfrm>
          <a:prstGeom prst="rect">
            <a:avLst/>
          </a:prstGeom>
        </p:spPr>
      </p:pic>
      <p:pic>
        <p:nvPicPr>
          <p:cNvPr id="31" name="Picture 30">
            <a:extLst>
              <a:ext uri="{FF2B5EF4-FFF2-40B4-BE49-F238E27FC236}">
                <a16:creationId xmlns:a16="http://schemas.microsoft.com/office/drawing/2014/main" id="{085ED727-5E65-8D59-74AE-87BBDC3ED908}"/>
              </a:ext>
            </a:extLst>
          </p:cNvPr>
          <p:cNvPicPr>
            <a:picLocks noChangeAspect="1"/>
          </p:cNvPicPr>
          <p:nvPr/>
        </p:nvPicPr>
        <p:blipFill>
          <a:blip r:embed="rId19"/>
          <a:stretch>
            <a:fillRect/>
          </a:stretch>
        </p:blipFill>
        <p:spPr>
          <a:xfrm>
            <a:off x="3246778" y="5032058"/>
            <a:ext cx="1760220" cy="1320165"/>
          </a:xfrm>
          <a:prstGeom prst="rect">
            <a:avLst/>
          </a:prstGeom>
        </p:spPr>
      </p:pic>
      <p:pic>
        <p:nvPicPr>
          <p:cNvPr id="32" name="Picture 31">
            <a:extLst>
              <a:ext uri="{FF2B5EF4-FFF2-40B4-BE49-F238E27FC236}">
                <a16:creationId xmlns:a16="http://schemas.microsoft.com/office/drawing/2014/main" id="{540C6238-8FE4-D583-FB4A-245EB65E9C90}"/>
              </a:ext>
            </a:extLst>
          </p:cNvPr>
          <p:cNvPicPr>
            <a:picLocks noChangeAspect="1"/>
          </p:cNvPicPr>
          <p:nvPr/>
        </p:nvPicPr>
        <p:blipFill>
          <a:blip r:embed="rId20"/>
          <a:stretch>
            <a:fillRect/>
          </a:stretch>
        </p:blipFill>
        <p:spPr>
          <a:xfrm>
            <a:off x="4400403" y="5006675"/>
            <a:ext cx="1760220" cy="1320165"/>
          </a:xfrm>
          <a:prstGeom prst="rect">
            <a:avLst/>
          </a:prstGeom>
        </p:spPr>
      </p:pic>
      <p:pic>
        <p:nvPicPr>
          <p:cNvPr id="33" name="Picture 32">
            <a:extLst>
              <a:ext uri="{FF2B5EF4-FFF2-40B4-BE49-F238E27FC236}">
                <a16:creationId xmlns:a16="http://schemas.microsoft.com/office/drawing/2014/main" id="{EC634C4E-ACA8-0210-17F5-25A6602FED8A}"/>
              </a:ext>
            </a:extLst>
          </p:cNvPr>
          <p:cNvPicPr>
            <a:picLocks noChangeAspect="1"/>
          </p:cNvPicPr>
          <p:nvPr/>
        </p:nvPicPr>
        <p:blipFill>
          <a:blip r:embed="rId21"/>
          <a:stretch>
            <a:fillRect/>
          </a:stretch>
        </p:blipFill>
        <p:spPr>
          <a:xfrm>
            <a:off x="827853" y="1598856"/>
            <a:ext cx="1760220" cy="1320165"/>
          </a:xfrm>
          <a:prstGeom prst="rect">
            <a:avLst/>
          </a:prstGeom>
        </p:spPr>
      </p:pic>
      <p:pic>
        <p:nvPicPr>
          <p:cNvPr id="34" name="Picture 33">
            <a:extLst>
              <a:ext uri="{FF2B5EF4-FFF2-40B4-BE49-F238E27FC236}">
                <a16:creationId xmlns:a16="http://schemas.microsoft.com/office/drawing/2014/main" id="{E80879F0-1514-9631-B2D5-C52462071590}"/>
              </a:ext>
            </a:extLst>
          </p:cNvPr>
          <p:cNvPicPr>
            <a:picLocks noChangeAspect="1"/>
          </p:cNvPicPr>
          <p:nvPr/>
        </p:nvPicPr>
        <p:blipFill>
          <a:blip r:embed="rId22"/>
          <a:stretch>
            <a:fillRect/>
          </a:stretch>
        </p:blipFill>
        <p:spPr>
          <a:xfrm>
            <a:off x="1963781" y="1595360"/>
            <a:ext cx="1760220" cy="1320165"/>
          </a:xfrm>
          <a:prstGeom prst="rect">
            <a:avLst/>
          </a:prstGeom>
        </p:spPr>
      </p:pic>
      <p:pic>
        <p:nvPicPr>
          <p:cNvPr id="35" name="Picture 34">
            <a:extLst>
              <a:ext uri="{FF2B5EF4-FFF2-40B4-BE49-F238E27FC236}">
                <a16:creationId xmlns:a16="http://schemas.microsoft.com/office/drawing/2014/main" id="{5CDCE99B-71AE-2E15-42A2-D5E9BB98BDE1}"/>
              </a:ext>
            </a:extLst>
          </p:cNvPr>
          <p:cNvPicPr>
            <a:picLocks noChangeAspect="1"/>
          </p:cNvPicPr>
          <p:nvPr/>
        </p:nvPicPr>
        <p:blipFill>
          <a:blip r:embed="rId23"/>
          <a:stretch>
            <a:fillRect/>
          </a:stretch>
        </p:blipFill>
        <p:spPr>
          <a:xfrm>
            <a:off x="827816" y="2751770"/>
            <a:ext cx="1760220" cy="1320165"/>
          </a:xfrm>
          <a:prstGeom prst="rect">
            <a:avLst/>
          </a:prstGeom>
        </p:spPr>
      </p:pic>
      <p:pic>
        <p:nvPicPr>
          <p:cNvPr id="36" name="Picture 35">
            <a:extLst>
              <a:ext uri="{FF2B5EF4-FFF2-40B4-BE49-F238E27FC236}">
                <a16:creationId xmlns:a16="http://schemas.microsoft.com/office/drawing/2014/main" id="{7F91D77B-2129-7CC7-AD99-36D15C32488D}"/>
              </a:ext>
            </a:extLst>
          </p:cNvPr>
          <p:cNvPicPr>
            <a:picLocks noChangeAspect="1"/>
          </p:cNvPicPr>
          <p:nvPr/>
        </p:nvPicPr>
        <p:blipFill>
          <a:blip r:embed="rId24"/>
          <a:stretch>
            <a:fillRect/>
          </a:stretch>
        </p:blipFill>
        <p:spPr>
          <a:xfrm>
            <a:off x="1990572" y="2740125"/>
            <a:ext cx="1760220" cy="1320165"/>
          </a:xfrm>
          <a:prstGeom prst="rect">
            <a:avLst/>
          </a:prstGeom>
        </p:spPr>
      </p:pic>
      <p:pic>
        <p:nvPicPr>
          <p:cNvPr id="37" name="Picture 36">
            <a:extLst>
              <a:ext uri="{FF2B5EF4-FFF2-40B4-BE49-F238E27FC236}">
                <a16:creationId xmlns:a16="http://schemas.microsoft.com/office/drawing/2014/main" id="{1785FBB3-D3EE-D699-3B84-288E22A4D4AD}"/>
              </a:ext>
            </a:extLst>
          </p:cNvPr>
          <p:cNvPicPr>
            <a:picLocks noChangeAspect="1"/>
          </p:cNvPicPr>
          <p:nvPr/>
        </p:nvPicPr>
        <p:blipFill>
          <a:blip r:embed="rId25"/>
          <a:stretch>
            <a:fillRect/>
          </a:stretch>
        </p:blipFill>
        <p:spPr>
          <a:xfrm>
            <a:off x="828396" y="3893039"/>
            <a:ext cx="1760220" cy="1320165"/>
          </a:xfrm>
          <a:prstGeom prst="rect">
            <a:avLst/>
          </a:prstGeom>
        </p:spPr>
      </p:pic>
      <p:pic>
        <p:nvPicPr>
          <p:cNvPr id="38" name="Picture 37">
            <a:extLst>
              <a:ext uri="{FF2B5EF4-FFF2-40B4-BE49-F238E27FC236}">
                <a16:creationId xmlns:a16="http://schemas.microsoft.com/office/drawing/2014/main" id="{FC5134E8-9D5B-B4C3-9E4D-CB5C8C657E57}"/>
              </a:ext>
            </a:extLst>
          </p:cNvPr>
          <p:cNvPicPr>
            <a:picLocks noChangeAspect="1"/>
          </p:cNvPicPr>
          <p:nvPr/>
        </p:nvPicPr>
        <p:blipFill>
          <a:blip r:embed="rId26"/>
          <a:stretch>
            <a:fillRect/>
          </a:stretch>
        </p:blipFill>
        <p:spPr>
          <a:xfrm>
            <a:off x="1981765" y="3893039"/>
            <a:ext cx="1760220" cy="1320165"/>
          </a:xfrm>
          <a:prstGeom prst="rect">
            <a:avLst/>
          </a:prstGeom>
        </p:spPr>
      </p:pic>
      <p:pic>
        <p:nvPicPr>
          <p:cNvPr id="39" name="Picture 38">
            <a:extLst>
              <a:ext uri="{FF2B5EF4-FFF2-40B4-BE49-F238E27FC236}">
                <a16:creationId xmlns:a16="http://schemas.microsoft.com/office/drawing/2014/main" id="{19D19B39-2339-90A7-F336-765DEB30D3E6}"/>
              </a:ext>
            </a:extLst>
          </p:cNvPr>
          <p:cNvPicPr>
            <a:picLocks noChangeAspect="1"/>
          </p:cNvPicPr>
          <p:nvPr/>
        </p:nvPicPr>
        <p:blipFill>
          <a:blip r:embed="rId27"/>
          <a:stretch>
            <a:fillRect/>
          </a:stretch>
        </p:blipFill>
        <p:spPr>
          <a:xfrm>
            <a:off x="837298" y="5045953"/>
            <a:ext cx="1760220" cy="1320165"/>
          </a:xfrm>
          <a:prstGeom prst="rect">
            <a:avLst/>
          </a:prstGeom>
        </p:spPr>
      </p:pic>
      <p:pic>
        <p:nvPicPr>
          <p:cNvPr id="40" name="Picture 39">
            <a:extLst>
              <a:ext uri="{FF2B5EF4-FFF2-40B4-BE49-F238E27FC236}">
                <a16:creationId xmlns:a16="http://schemas.microsoft.com/office/drawing/2014/main" id="{3CBF556E-F050-6032-709B-20EEDA0525A7}"/>
              </a:ext>
            </a:extLst>
          </p:cNvPr>
          <p:cNvPicPr>
            <a:picLocks noChangeAspect="1"/>
          </p:cNvPicPr>
          <p:nvPr/>
        </p:nvPicPr>
        <p:blipFill>
          <a:blip r:embed="rId28"/>
          <a:stretch>
            <a:fillRect/>
          </a:stretch>
        </p:blipFill>
        <p:spPr>
          <a:xfrm>
            <a:off x="1990053" y="5039444"/>
            <a:ext cx="1760220" cy="1320165"/>
          </a:xfrm>
          <a:prstGeom prst="rect">
            <a:avLst/>
          </a:prstGeom>
        </p:spPr>
      </p:pic>
    </p:spTree>
    <p:extLst>
      <p:ext uri="{BB962C8B-B14F-4D97-AF65-F5344CB8AC3E}">
        <p14:creationId xmlns:p14="http://schemas.microsoft.com/office/powerpoint/2010/main" val="3751523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36FB-7228-2D08-79F5-7400D689FAA8}"/>
              </a:ext>
            </a:extLst>
          </p:cNvPr>
          <p:cNvSpPr>
            <a:spLocks noGrp="1"/>
          </p:cNvSpPr>
          <p:nvPr>
            <p:ph type="title"/>
          </p:nvPr>
        </p:nvSpPr>
        <p:spPr>
          <a:xfrm>
            <a:off x="390525" y="0"/>
            <a:ext cx="8229600" cy="1143000"/>
          </a:xfrm>
        </p:spPr>
        <p:txBody>
          <a:bodyPr/>
          <a:lstStyle/>
          <a:p>
            <a:r>
              <a:rPr lang="en-US" dirty="0"/>
              <a:t>Exterior/Interior Place Cells</a:t>
            </a:r>
          </a:p>
        </p:txBody>
      </p:sp>
      <p:pic>
        <p:nvPicPr>
          <p:cNvPr id="6" name="Picture 5">
            <a:extLst>
              <a:ext uri="{FF2B5EF4-FFF2-40B4-BE49-F238E27FC236}">
                <a16:creationId xmlns:a16="http://schemas.microsoft.com/office/drawing/2014/main" id="{29429DDC-7853-5DEF-1F3B-D7582CC17A10}"/>
              </a:ext>
            </a:extLst>
          </p:cNvPr>
          <p:cNvPicPr>
            <a:picLocks noChangeAspect="1"/>
          </p:cNvPicPr>
          <p:nvPr/>
        </p:nvPicPr>
        <p:blipFill>
          <a:blip r:embed="rId2"/>
          <a:stretch>
            <a:fillRect/>
          </a:stretch>
        </p:blipFill>
        <p:spPr>
          <a:xfrm>
            <a:off x="-190500" y="89887"/>
            <a:ext cx="9144000" cy="6278176"/>
          </a:xfrm>
          <a:prstGeom prst="rect">
            <a:avLst/>
          </a:prstGeom>
        </p:spPr>
      </p:pic>
    </p:spTree>
    <p:extLst>
      <p:ext uri="{BB962C8B-B14F-4D97-AF65-F5344CB8AC3E}">
        <p14:creationId xmlns:p14="http://schemas.microsoft.com/office/powerpoint/2010/main" val="798081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2256A-CD36-EDB1-F279-CB0EB54A9BC9}"/>
              </a:ext>
            </a:extLst>
          </p:cNvPr>
          <p:cNvSpPr>
            <a:spLocks noGrp="1"/>
          </p:cNvSpPr>
          <p:nvPr>
            <p:ph type="title"/>
          </p:nvPr>
        </p:nvSpPr>
        <p:spPr>
          <a:xfrm>
            <a:off x="0" y="0"/>
            <a:ext cx="9144000" cy="1143000"/>
          </a:xfrm>
        </p:spPr>
        <p:txBody>
          <a:bodyPr/>
          <a:lstStyle/>
          <a:p>
            <a:r>
              <a:rPr lang="en-US" sz="2800" dirty="0"/>
              <a:t>Head Direction Sensitivity of Place Cells Depends on Position</a:t>
            </a:r>
          </a:p>
        </p:txBody>
      </p:sp>
      <p:pic>
        <p:nvPicPr>
          <p:cNvPr id="4" name="Picture 3">
            <a:extLst>
              <a:ext uri="{FF2B5EF4-FFF2-40B4-BE49-F238E27FC236}">
                <a16:creationId xmlns:a16="http://schemas.microsoft.com/office/drawing/2014/main" id="{3531FD5F-BFED-9068-EC50-B4887C05376C}"/>
              </a:ext>
            </a:extLst>
          </p:cNvPr>
          <p:cNvPicPr>
            <a:picLocks noChangeAspect="1"/>
          </p:cNvPicPr>
          <p:nvPr/>
        </p:nvPicPr>
        <p:blipFill>
          <a:blip r:embed="rId2"/>
          <a:stretch>
            <a:fillRect/>
          </a:stretch>
        </p:blipFill>
        <p:spPr>
          <a:xfrm>
            <a:off x="1537788" y="857250"/>
            <a:ext cx="6068424" cy="5626897"/>
          </a:xfrm>
          <a:prstGeom prst="rect">
            <a:avLst/>
          </a:prstGeom>
        </p:spPr>
      </p:pic>
    </p:spTree>
    <p:extLst>
      <p:ext uri="{BB962C8B-B14F-4D97-AF65-F5344CB8AC3E}">
        <p14:creationId xmlns:p14="http://schemas.microsoft.com/office/powerpoint/2010/main" val="455594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8987-32DA-59BC-E229-DE6CE274DDA4}"/>
              </a:ext>
            </a:extLst>
          </p:cNvPr>
          <p:cNvSpPr>
            <a:spLocks noGrp="1"/>
          </p:cNvSpPr>
          <p:nvPr>
            <p:ph type="title"/>
          </p:nvPr>
        </p:nvSpPr>
        <p:spPr/>
        <p:txBody>
          <a:bodyPr/>
          <a:lstStyle/>
          <a:p>
            <a:r>
              <a:rPr lang="en-US" sz="3600" dirty="0"/>
              <a:t>Head Direction Sensitivity of Place Cells in Narrow Passage</a:t>
            </a:r>
          </a:p>
        </p:txBody>
      </p:sp>
      <p:pic>
        <p:nvPicPr>
          <p:cNvPr id="4" name="Picture 3">
            <a:extLst>
              <a:ext uri="{FF2B5EF4-FFF2-40B4-BE49-F238E27FC236}">
                <a16:creationId xmlns:a16="http://schemas.microsoft.com/office/drawing/2014/main" id="{57F076F9-9388-3C35-2C75-D51ABF35A3F3}"/>
              </a:ext>
            </a:extLst>
          </p:cNvPr>
          <p:cNvPicPr>
            <a:picLocks noChangeAspect="1"/>
          </p:cNvPicPr>
          <p:nvPr/>
        </p:nvPicPr>
        <p:blipFill rotWithShape="1">
          <a:blip r:embed="rId2"/>
          <a:srcRect l="17720" t="25987" r="14950" b="29125"/>
          <a:stretch/>
        </p:blipFill>
        <p:spPr>
          <a:xfrm>
            <a:off x="1553917" y="2325186"/>
            <a:ext cx="2971146" cy="1485573"/>
          </a:xfrm>
          <a:prstGeom prst="rect">
            <a:avLst/>
          </a:prstGeom>
        </p:spPr>
      </p:pic>
      <p:pic>
        <p:nvPicPr>
          <p:cNvPr id="5" name="Picture 4">
            <a:extLst>
              <a:ext uri="{FF2B5EF4-FFF2-40B4-BE49-F238E27FC236}">
                <a16:creationId xmlns:a16="http://schemas.microsoft.com/office/drawing/2014/main" id="{095FB5A8-35CE-67B4-C63C-93A7519E4053}"/>
              </a:ext>
            </a:extLst>
          </p:cNvPr>
          <p:cNvPicPr>
            <a:picLocks noChangeAspect="1"/>
          </p:cNvPicPr>
          <p:nvPr/>
        </p:nvPicPr>
        <p:blipFill>
          <a:blip r:embed="rId3"/>
          <a:stretch>
            <a:fillRect/>
          </a:stretch>
        </p:blipFill>
        <p:spPr>
          <a:xfrm rot="5400000">
            <a:off x="2940107" y="3385128"/>
            <a:ext cx="240875" cy="1890271"/>
          </a:xfrm>
          <a:prstGeom prst="rect">
            <a:avLst/>
          </a:prstGeom>
          <a:ln>
            <a:noFill/>
          </a:ln>
        </p:spPr>
      </p:pic>
      <p:cxnSp>
        <p:nvCxnSpPr>
          <p:cNvPr id="6" name="Straight Arrow Connector 5">
            <a:extLst>
              <a:ext uri="{FF2B5EF4-FFF2-40B4-BE49-F238E27FC236}">
                <a16:creationId xmlns:a16="http://schemas.microsoft.com/office/drawing/2014/main" id="{CD1DAF68-9150-0A12-240D-F8924BB393D4}"/>
              </a:ext>
            </a:extLst>
          </p:cNvPr>
          <p:cNvCxnSpPr>
            <a:cxnSpLocks/>
          </p:cNvCxnSpPr>
          <p:nvPr/>
        </p:nvCxnSpPr>
        <p:spPr>
          <a:xfrm rot="5400000" flipH="1">
            <a:off x="3406531" y="4492380"/>
            <a:ext cx="18288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D0EEEA21-0C70-838E-2461-EAAFB1077EB3}"/>
              </a:ext>
            </a:extLst>
          </p:cNvPr>
          <p:cNvCxnSpPr>
            <a:cxnSpLocks/>
          </p:cNvCxnSpPr>
          <p:nvPr/>
        </p:nvCxnSpPr>
        <p:spPr>
          <a:xfrm rot="5400000">
            <a:off x="2501866" y="4499992"/>
            <a:ext cx="182880"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ED364CE-EA5D-F3AE-6D85-AAD87297B9C8}"/>
              </a:ext>
            </a:extLst>
          </p:cNvPr>
          <p:cNvCxnSpPr>
            <a:cxnSpLocks/>
          </p:cNvCxnSpPr>
          <p:nvPr/>
        </p:nvCxnSpPr>
        <p:spPr>
          <a:xfrm flipV="1">
            <a:off x="2965243" y="4497699"/>
            <a:ext cx="182880" cy="0"/>
          </a:xfrm>
          <a:prstGeom prst="straightConnector1">
            <a:avLst/>
          </a:prstGeom>
          <a:ln w="1270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A5B4FC1-9691-4557-E294-DB650FD31A28}"/>
              </a:ext>
            </a:extLst>
          </p:cNvPr>
          <p:cNvCxnSpPr>
            <a:cxnSpLocks/>
          </p:cNvCxnSpPr>
          <p:nvPr/>
        </p:nvCxnSpPr>
        <p:spPr>
          <a:xfrm flipV="1">
            <a:off x="3858232" y="4484058"/>
            <a:ext cx="182880" cy="0"/>
          </a:xfrm>
          <a:prstGeom prst="straightConnector1">
            <a:avLst/>
          </a:prstGeom>
          <a:ln w="127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185F582-1F9B-6AC0-74DF-0C56C12148F9}"/>
              </a:ext>
            </a:extLst>
          </p:cNvPr>
          <p:cNvCxnSpPr>
            <a:cxnSpLocks/>
          </p:cNvCxnSpPr>
          <p:nvPr/>
        </p:nvCxnSpPr>
        <p:spPr>
          <a:xfrm flipV="1">
            <a:off x="2031757" y="4482218"/>
            <a:ext cx="182880" cy="0"/>
          </a:xfrm>
          <a:prstGeom prst="straightConnector1">
            <a:avLst/>
          </a:prstGeom>
          <a:ln w="127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02976C89-C489-152D-AD40-E8F74F902EB1}"/>
              </a:ext>
            </a:extLst>
          </p:cNvPr>
          <p:cNvPicPr>
            <a:picLocks noChangeAspect="1"/>
          </p:cNvPicPr>
          <p:nvPr/>
        </p:nvPicPr>
        <p:blipFill rotWithShape="1">
          <a:blip r:embed="rId4"/>
          <a:srcRect l="10467" t="4651" r="5799" b="6962"/>
          <a:stretch/>
        </p:blipFill>
        <p:spPr>
          <a:xfrm>
            <a:off x="4397801" y="1926119"/>
            <a:ext cx="3796752" cy="3005762"/>
          </a:xfrm>
          <a:prstGeom prst="rect">
            <a:avLst/>
          </a:prstGeom>
        </p:spPr>
      </p:pic>
      <p:sp>
        <p:nvSpPr>
          <p:cNvPr id="12" name="TextBox 11">
            <a:extLst>
              <a:ext uri="{FF2B5EF4-FFF2-40B4-BE49-F238E27FC236}">
                <a16:creationId xmlns:a16="http://schemas.microsoft.com/office/drawing/2014/main" id="{685390D1-26BB-D846-C2AA-D38AC88E472E}"/>
              </a:ext>
            </a:extLst>
          </p:cNvPr>
          <p:cNvSpPr txBox="1"/>
          <p:nvPr/>
        </p:nvSpPr>
        <p:spPr>
          <a:xfrm>
            <a:off x="1553917" y="1925076"/>
            <a:ext cx="370614" cy="400110"/>
          </a:xfrm>
          <a:prstGeom prst="rect">
            <a:avLst/>
          </a:prstGeom>
          <a:noFill/>
        </p:spPr>
        <p:txBody>
          <a:bodyPr wrap="none" rtlCol="0">
            <a:spAutoFit/>
          </a:bodyPr>
          <a:lstStyle/>
          <a:p>
            <a:r>
              <a:rPr lang="en-US" sz="2000" b="1" dirty="0"/>
              <a:t>A</a:t>
            </a:r>
          </a:p>
        </p:txBody>
      </p:sp>
      <p:sp>
        <p:nvSpPr>
          <p:cNvPr id="13" name="TextBox 12">
            <a:extLst>
              <a:ext uri="{FF2B5EF4-FFF2-40B4-BE49-F238E27FC236}">
                <a16:creationId xmlns:a16="http://schemas.microsoft.com/office/drawing/2014/main" id="{168F37C3-DAB0-95EC-3E56-FBDFA3D01853}"/>
              </a:ext>
            </a:extLst>
          </p:cNvPr>
          <p:cNvSpPr txBox="1"/>
          <p:nvPr/>
        </p:nvSpPr>
        <p:spPr>
          <a:xfrm>
            <a:off x="4005680" y="1925076"/>
            <a:ext cx="370614" cy="400110"/>
          </a:xfrm>
          <a:prstGeom prst="rect">
            <a:avLst/>
          </a:prstGeom>
          <a:noFill/>
        </p:spPr>
        <p:txBody>
          <a:bodyPr wrap="none" rtlCol="0">
            <a:spAutoFit/>
          </a:bodyPr>
          <a:lstStyle/>
          <a:p>
            <a:r>
              <a:rPr lang="en-US" sz="2000" b="1" dirty="0"/>
              <a:t>B</a:t>
            </a:r>
          </a:p>
        </p:txBody>
      </p:sp>
    </p:spTree>
    <p:extLst>
      <p:ext uri="{BB962C8B-B14F-4D97-AF65-F5344CB8AC3E}">
        <p14:creationId xmlns:p14="http://schemas.microsoft.com/office/powerpoint/2010/main" val="4147164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17B40-49CB-4A84-C89E-438F421F499B}"/>
              </a:ext>
            </a:extLst>
          </p:cNvPr>
          <p:cNvSpPr>
            <a:spLocks noGrp="1"/>
          </p:cNvSpPr>
          <p:nvPr>
            <p:ph type="title"/>
          </p:nvPr>
        </p:nvSpPr>
        <p:spPr/>
        <p:txBody>
          <a:bodyPr/>
          <a:lstStyle/>
          <a:p>
            <a:r>
              <a:rPr lang="en-US" dirty="0"/>
              <a:t>Remapping: Small Change</a:t>
            </a:r>
          </a:p>
        </p:txBody>
      </p:sp>
      <p:pic>
        <p:nvPicPr>
          <p:cNvPr id="4" name="Picture 3">
            <a:extLst>
              <a:ext uri="{FF2B5EF4-FFF2-40B4-BE49-F238E27FC236}">
                <a16:creationId xmlns:a16="http://schemas.microsoft.com/office/drawing/2014/main" id="{A63848D1-D676-760D-C018-4AF70AB6F495}"/>
              </a:ext>
            </a:extLst>
          </p:cNvPr>
          <p:cNvPicPr>
            <a:picLocks noChangeAspect="1"/>
          </p:cNvPicPr>
          <p:nvPr/>
        </p:nvPicPr>
        <p:blipFill>
          <a:blip r:embed="rId2"/>
          <a:stretch>
            <a:fillRect/>
          </a:stretch>
        </p:blipFill>
        <p:spPr>
          <a:xfrm>
            <a:off x="0" y="1014946"/>
            <a:ext cx="9144000" cy="5568416"/>
          </a:xfrm>
          <a:prstGeom prst="rect">
            <a:avLst/>
          </a:prstGeom>
        </p:spPr>
      </p:pic>
    </p:spTree>
    <p:extLst>
      <p:ext uri="{BB962C8B-B14F-4D97-AF65-F5344CB8AC3E}">
        <p14:creationId xmlns:p14="http://schemas.microsoft.com/office/powerpoint/2010/main" val="512075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711E47-6788-9DDB-4611-3FCF24256F74}"/>
              </a:ext>
            </a:extLst>
          </p:cNvPr>
          <p:cNvPicPr>
            <a:picLocks noChangeAspect="1"/>
          </p:cNvPicPr>
          <p:nvPr/>
        </p:nvPicPr>
        <p:blipFill>
          <a:blip r:embed="rId2"/>
          <a:stretch>
            <a:fillRect/>
          </a:stretch>
        </p:blipFill>
        <p:spPr>
          <a:xfrm>
            <a:off x="402240" y="0"/>
            <a:ext cx="8339519" cy="6858000"/>
          </a:xfrm>
          <a:prstGeom prst="rect">
            <a:avLst/>
          </a:prstGeom>
        </p:spPr>
      </p:pic>
      <p:sp>
        <p:nvSpPr>
          <p:cNvPr id="2" name="Title 1">
            <a:extLst>
              <a:ext uri="{FF2B5EF4-FFF2-40B4-BE49-F238E27FC236}">
                <a16:creationId xmlns:a16="http://schemas.microsoft.com/office/drawing/2014/main" id="{6F214A9C-801F-34EC-16DE-E42A1B83A81F}"/>
              </a:ext>
            </a:extLst>
          </p:cNvPr>
          <p:cNvSpPr>
            <a:spLocks noGrp="1"/>
          </p:cNvSpPr>
          <p:nvPr>
            <p:ph type="title"/>
          </p:nvPr>
        </p:nvSpPr>
        <p:spPr>
          <a:xfrm>
            <a:off x="457199" y="112713"/>
            <a:ext cx="8229600" cy="1143000"/>
          </a:xfrm>
        </p:spPr>
        <p:txBody>
          <a:bodyPr/>
          <a:lstStyle/>
          <a:p>
            <a:r>
              <a:rPr lang="en-US" dirty="0"/>
              <a:t>Remapping: Larger Change</a:t>
            </a:r>
          </a:p>
        </p:txBody>
      </p:sp>
    </p:spTree>
    <p:extLst>
      <p:ext uri="{BB962C8B-B14F-4D97-AF65-F5344CB8AC3E}">
        <p14:creationId xmlns:p14="http://schemas.microsoft.com/office/powerpoint/2010/main" val="1162719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518"/>
            <a:ext cx="8549640" cy="1143000"/>
          </a:xfrm>
        </p:spPr>
        <p:txBody>
          <a:bodyPr/>
          <a:lstStyle/>
          <a:p>
            <a:r>
              <a:rPr lang="en-US" sz="2800" dirty="0"/>
              <a:t>Constantinescu, O’Reilly, &amp; Behrens (2016) </a:t>
            </a:r>
            <a:r>
              <a:rPr lang="en-US" sz="2800" i="1" dirty="0"/>
              <a:t>Science</a:t>
            </a:r>
          </a:p>
        </p:txBody>
      </p:sp>
      <p:pic>
        <p:nvPicPr>
          <p:cNvPr id="5" name="Picture 4"/>
          <p:cNvPicPr>
            <a:picLocks noChangeAspect="1"/>
          </p:cNvPicPr>
          <p:nvPr/>
        </p:nvPicPr>
        <p:blipFill>
          <a:blip r:embed="rId2"/>
          <a:stretch>
            <a:fillRect/>
          </a:stretch>
        </p:blipFill>
        <p:spPr>
          <a:xfrm>
            <a:off x="2047191" y="1061356"/>
            <a:ext cx="5617921" cy="1576575"/>
          </a:xfrm>
          <a:prstGeom prst="rect">
            <a:avLst/>
          </a:prstGeom>
        </p:spPr>
      </p:pic>
      <p:pic>
        <p:nvPicPr>
          <p:cNvPr id="6" name="Picture 5"/>
          <p:cNvPicPr>
            <a:picLocks noChangeAspect="1"/>
          </p:cNvPicPr>
          <p:nvPr/>
        </p:nvPicPr>
        <p:blipFill>
          <a:blip r:embed="rId3"/>
          <a:stretch>
            <a:fillRect/>
          </a:stretch>
        </p:blipFill>
        <p:spPr>
          <a:xfrm>
            <a:off x="1648499" y="2382086"/>
            <a:ext cx="6167041" cy="2190825"/>
          </a:xfrm>
          <a:prstGeom prst="rect">
            <a:avLst/>
          </a:prstGeom>
        </p:spPr>
      </p:pic>
      <p:pic>
        <p:nvPicPr>
          <p:cNvPr id="7" name="Picture 6"/>
          <p:cNvPicPr>
            <a:picLocks noChangeAspect="1"/>
          </p:cNvPicPr>
          <p:nvPr/>
        </p:nvPicPr>
        <p:blipFill>
          <a:blip r:embed="rId4"/>
          <a:stretch>
            <a:fillRect/>
          </a:stretch>
        </p:blipFill>
        <p:spPr>
          <a:xfrm>
            <a:off x="203759" y="4763381"/>
            <a:ext cx="5617921" cy="1822275"/>
          </a:xfrm>
          <a:prstGeom prst="rect">
            <a:avLst/>
          </a:prstGeom>
        </p:spPr>
      </p:pic>
      <p:pic>
        <p:nvPicPr>
          <p:cNvPr id="8" name="Picture 7"/>
          <p:cNvPicPr>
            <a:picLocks noChangeAspect="1"/>
          </p:cNvPicPr>
          <p:nvPr/>
        </p:nvPicPr>
        <p:blipFill>
          <a:blip r:embed="rId5"/>
          <a:stretch>
            <a:fillRect/>
          </a:stretch>
        </p:blipFill>
        <p:spPr>
          <a:xfrm>
            <a:off x="5821680" y="4592139"/>
            <a:ext cx="3185160" cy="2164758"/>
          </a:xfrm>
          <a:prstGeom prst="rect">
            <a:avLst/>
          </a:prstGeom>
        </p:spPr>
      </p:pic>
    </p:spTree>
    <p:extLst>
      <p:ext uri="{BB962C8B-B14F-4D97-AF65-F5344CB8AC3E}">
        <p14:creationId xmlns:p14="http://schemas.microsoft.com/office/powerpoint/2010/main" val="342534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Navigation with a cognitive map | Nature">
            <a:extLst>
              <a:ext uri="{FF2B5EF4-FFF2-40B4-BE49-F238E27FC236}">
                <a16:creationId xmlns:a16="http://schemas.microsoft.com/office/drawing/2014/main" id="{57611259-A20B-4FBF-AFA3-C29DA28C5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3471" y="938892"/>
            <a:ext cx="4410529" cy="57476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1305A8-20F5-B0E5-963E-1FD67A84C28D}"/>
              </a:ext>
            </a:extLst>
          </p:cNvPr>
          <p:cNvSpPr>
            <a:spLocks noGrp="1"/>
          </p:cNvSpPr>
          <p:nvPr>
            <p:ph type="title"/>
          </p:nvPr>
        </p:nvSpPr>
        <p:spPr>
          <a:xfrm>
            <a:off x="269421" y="-57150"/>
            <a:ext cx="8605157" cy="1143000"/>
          </a:xfrm>
        </p:spPr>
        <p:txBody>
          <a:bodyPr/>
          <a:lstStyle/>
          <a:p>
            <a:r>
              <a:rPr lang="en-US" dirty="0"/>
              <a:t>Spatial Navigation is a Memory Task</a:t>
            </a:r>
          </a:p>
        </p:txBody>
      </p:sp>
      <p:sp>
        <p:nvSpPr>
          <p:cNvPr id="4" name="Content Placeholder 3">
            <a:extLst>
              <a:ext uri="{FF2B5EF4-FFF2-40B4-BE49-F238E27FC236}">
                <a16:creationId xmlns:a16="http://schemas.microsoft.com/office/drawing/2014/main" id="{4A27B68E-A5A3-95D6-A052-FF45BC7DD702}"/>
              </a:ext>
            </a:extLst>
          </p:cNvPr>
          <p:cNvSpPr>
            <a:spLocks noGrp="1"/>
          </p:cNvSpPr>
          <p:nvPr>
            <p:ph sz="half" idx="2"/>
          </p:nvPr>
        </p:nvSpPr>
        <p:spPr>
          <a:xfrm>
            <a:off x="32658" y="1232807"/>
            <a:ext cx="5094514" cy="5057717"/>
          </a:xfrm>
        </p:spPr>
        <p:txBody>
          <a:bodyPr/>
          <a:lstStyle/>
          <a:p>
            <a:r>
              <a:rPr lang="en-US" dirty="0"/>
              <a:t>A ‘cognitive map’ is something that is learned</a:t>
            </a:r>
          </a:p>
          <a:p>
            <a:r>
              <a:rPr lang="en-US" dirty="0"/>
              <a:t>Animals needs to remember </a:t>
            </a:r>
            <a:r>
              <a:rPr lang="en-US" i="1" dirty="0"/>
              <a:t>what</a:t>
            </a:r>
            <a:r>
              <a:rPr lang="en-US" dirty="0"/>
              <a:t> is located </a:t>
            </a:r>
            <a:r>
              <a:rPr lang="en-US" i="1" dirty="0"/>
              <a:t>where </a:t>
            </a:r>
            <a:r>
              <a:rPr lang="en-US" dirty="0"/>
              <a:t>(a conjunction)</a:t>
            </a:r>
          </a:p>
          <a:p>
            <a:r>
              <a:rPr lang="en-US" dirty="0"/>
              <a:t>This perspective does NOT say anything about</a:t>
            </a:r>
          </a:p>
          <a:p>
            <a:pPr lvl="1"/>
            <a:r>
              <a:rPr lang="en-US" b="1" dirty="0"/>
              <a:t>Phylogeny</a:t>
            </a:r>
            <a:r>
              <a:rPr lang="en-US" dirty="0"/>
              <a:t>: perhaps MTL evolved for spatial navigation and was later co-opted for memory</a:t>
            </a:r>
          </a:p>
          <a:p>
            <a:pPr lvl="1"/>
            <a:r>
              <a:rPr lang="en-US" b="1" dirty="0"/>
              <a:t>Ontogeny</a:t>
            </a:r>
            <a:r>
              <a:rPr lang="en-US" dirty="0"/>
              <a:t>: perhaps spatial navigation ability occurs earlier in development</a:t>
            </a:r>
          </a:p>
          <a:p>
            <a:r>
              <a:rPr lang="en-US" dirty="0"/>
              <a:t>Locations can trigger memory retrieval</a:t>
            </a:r>
          </a:p>
          <a:p>
            <a:pPr lvl="1"/>
            <a:r>
              <a:rPr lang="en-US" dirty="0"/>
              <a:t>New interpretation of ‘place field’</a:t>
            </a:r>
          </a:p>
        </p:txBody>
      </p:sp>
    </p:spTree>
    <p:extLst>
      <p:ext uri="{BB962C8B-B14F-4D97-AF65-F5344CB8AC3E}">
        <p14:creationId xmlns:p14="http://schemas.microsoft.com/office/powerpoint/2010/main" val="67694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BF5F3B3-55B7-6224-CAF6-3052F84D07E6}"/>
              </a:ext>
            </a:extLst>
          </p:cNvPr>
          <p:cNvPicPr>
            <a:picLocks noChangeAspect="1"/>
          </p:cNvPicPr>
          <p:nvPr/>
        </p:nvPicPr>
        <p:blipFill>
          <a:blip r:embed="rId2"/>
          <a:stretch>
            <a:fillRect/>
          </a:stretch>
        </p:blipFill>
        <p:spPr>
          <a:xfrm>
            <a:off x="312875" y="3118876"/>
            <a:ext cx="3551758" cy="3480005"/>
          </a:xfrm>
          <a:prstGeom prst="rect">
            <a:avLst/>
          </a:prstGeom>
        </p:spPr>
      </p:pic>
      <p:sp>
        <p:nvSpPr>
          <p:cNvPr id="2" name="Title 1">
            <a:extLst>
              <a:ext uri="{FF2B5EF4-FFF2-40B4-BE49-F238E27FC236}">
                <a16:creationId xmlns:a16="http://schemas.microsoft.com/office/drawing/2014/main" id="{89A5D193-426A-B7D9-20AA-A864C0B7C74F}"/>
              </a:ext>
            </a:extLst>
          </p:cNvPr>
          <p:cNvSpPr>
            <a:spLocks noGrp="1"/>
          </p:cNvSpPr>
          <p:nvPr>
            <p:ph type="title"/>
          </p:nvPr>
        </p:nvSpPr>
        <p:spPr>
          <a:xfrm>
            <a:off x="457200" y="-197962"/>
            <a:ext cx="8229600" cy="1143000"/>
          </a:xfrm>
        </p:spPr>
        <p:txBody>
          <a:bodyPr/>
          <a:lstStyle/>
          <a:p>
            <a:r>
              <a:rPr lang="en-US" sz="2800" dirty="0"/>
              <a:t>Memory Retrieval and Place Cells: My 18</a:t>
            </a:r>
            <a:r>
              <a:rPr lang="en-US" sz="2800" baseline="30000" dirty="0"/>
              <a:t>th</a:t>
            </a:r>
            <a:r>
              <a:rPr lang="en-US" sz="2800" dirty="0"/>
              <a:t> Birthday</a:t>
            </a:r>
          </a:p>
        </p:txBody>
      </p:sp>
      <p:pic>
        <p:nvPicPr>
          <p:cNvPr id="8" name="Picture 7">
            <a:extLst>
              <a:ext uri="{FF2B5EF4-FFF2-40B4-BE49-F238E27FC236}">
                <a16:creationId xmlns:a16="http://schemas.microsoft.com/office/drawing/2014/main" id="{C37D709C-506B-3221-5376-4FD6AC1B57EC}"/>
              </a:ext>
            </a:extLst>
          </p:cNvPr>
          <p:cNvPicPr>
            <a:picLocks noChangeAspect="1"/>
          </p:cNvPicPr>
          <p:nvPr/>
        </p:nvPicPr>
        <p:blipFill>
          <a:blip r:embed="rId3"/>
          <a:stretch>
            <a:fillRect/>
          </a:stretch>
        </p:blipFill>
        <p:spPr>
          <a:xfrm>
            <a:off x="4191655" y="891983"/>
            <a:ext cx="4168123" cy="2837234"/>
          </a:xfrm>
          <a:prstGeom prst="rect">
            <a:avLst/>
          </a:prstGeom>
        </p:spPr>
      </p:pic>
      <p:pic>
        <p:nvPicPr>
          <p:cNvPr id="64516" name="Picture 4" descr="How far should you drive with a broken ball joint? - Quora">
            <a:extLst>
              <a:ext uri="{FF2B5EF4-FFF2-40B4-BE49-F238E27FC236}">
                <a16:creationId xmlns:a16="http://schemas.microsoft.com/office/drawing/2014/main" id="{3D932D91-FE48-8C9A-73CF-1FEBA4D7E1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336851" y="4165546"/>
            <a:ext cx="3715132" cy="2092076"/>
          </a:xfrm>
          <a:prstGeom prst="rect">
            <a:avLst/>
          </a:prstGeom>
          <a:noFill/>
          <a:extLst>
            <a:ext uri="{909E8E84-426E-40DD-AFC4-6F175D3DCCD1}">
              <a14:hiddenFill xmlns:a14="http://schemas.microsoft.com/office/drawing/2010/main">
                <a:solidFill>
                  <a:srgbClr val="FFFFFF"/>
                </a:solidFill>
              </a14:hiddenFill>
            </a:ext>
          </a:extLst>
        </p:spPr>
      </p:pic>
      <p:pic>
        <p:nvPicPr>
          <p:cNvPr id="64518" name="Picture 6" descr="Depression: Electrodes in the brain may ...">
            <a:extLst>
              <a:ext uri="{FF2B5EF4-FFF2-40B4-BE49-F238E27FC236}">
                <a16:creationId xmlns:a16="http://schemas.microsoft.com/office/drawing/2014/main" id="{E0099227-278F-40CB-EC64-BAA3853DB7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792" y="4347374"/>
            <a:ext cx="2352659" cy="1565588"/>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A8560612-BCE7-2A7A-16BA-11DF59885405}"/>
              </a:ext>
            </a:extLst>
          </p:cNvPr>
          <p:cNvSpPr/>
          <p:nvPr/>
        </p:nvSpPr>
        <p:spPr>
          <a:xfrm>
            <a:off x="1558643" y="3891226"/>
            <a:ext cx="274320" cy="274320"/>
          </a:xfrm>
          <a:prstGeom prst="ellipse">
            <a:avLst/>
          </a:prstGeom>
          <a:gradFill>
            <a:gsLst>
              <a:gs pos="0">
                <a:srgbClr val="FF0000"/>
              </a:gs>
              <a:gs pos="100000">
                <a:srgbClr val="FF0000"/>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745C27-FCCE-E2F5-C5BD-A6A999D72F02}"/>
              </a:ext>
            </a:extLst>
          </p:cNvPr>
          <p:cNvPicPr>
            <a:picLocks noChangeAspect="1"/>
          </p:cNvPicPr>
          <p:nvPr/>
        </p:nvPicPr>
        <p:blipFill>
          <a:blip r:embed="rId6"/>
          <a:stretch>
            <a:fillRect/>
          </a:stretch>
        </p:blipFill>
        <p:spPr>
          <a:xfrm>
            <a:off x="396071" y="685541"/>
            <a:ext cx="3245898" cy="2242011"/>
          </a:xfrm>
          <a:prstGeom prst="rect">
            <a:avLst/>
          </a:prstGeom>
        </p:spPr>
      </p:pic>
    </p:spTree>
    <p:extLst>
      <p:ext uri="{BB962C8B-B14F-4D97-AF65-F5344CB8AC3E}">
        <p14:creationId xmlns:p14="http://schemas.microsoft.com/office/powerpoint/2010/main" val="426872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630825" y="3511861"/>
            <a:ext cx="3500463" cy="3057352"/>
            <a:chOff x="5630825" y="3511861"/>
            <a:chExt cx="3500463" cy="3057352"/>
          </a:xfrm>
        </p:grpSpPr>
        <p:pic>
          <p:nvPicPr>
            <p:cNvPr id="588803" name="Picture 3"/>
            <p:cNvPicPr>
              <a:picLocks noChangeAspect="1" noChangeArrowheads="1"/>
            </p:cNvPicPr>
            <p:nvPr/>
          </p:nvPicPr>
          <p:blipFill>
            <a:blip r:embed="rId3" cstate="print"/>
            <a:srcRect/>
            <a:stretch>
              <a:fillRect/>
            </a:stretch>
          </p:blipFill>
          <p:spPr bwMode="auto">
            <a:xfrm>
              <a:off x="5630825" y="3986255"/>
              <a:ext cx="3500463" cy="2261741"/>
            </a:xfrm>
            <a:prstGeom prst="rect">
              <a:avLst/>
            </a:prstGeom>
            <a:noFill/>
            <a:ln w="9525">
              <a:noFill/>
              <a:miter lim="800000"/>
              <a:headEnd/>
              <a:tailEnd/>
            </a:ln>
          </p:spPr>
        </p:pic>
        <p:sp>
          <p:nvSpPr>
            <p:cNvPr id="33" name="TextBox 32"/>
            <p:cNvSpPr txBox="1"/>
            <p:nvPr/>
          </p:nvSpPr>
          <p:spPr>
            <a:xfrm>
              <a:off x="5707958" y="3511861"/>
              <a:ext cx="3352200" cy="369332"/>
            </a:xfrm>
            <a:prstGeom prst="rect">
              <a:avLst/>
            </a:prstGeom>
            <a:noFill/>
          </p:spPr>
          <p:txBody>
            <a:bodyPr wrap="none" rtlCol="0">
              <a:spAutoFit/>
            </a:bodyPr>
            <a:lstStyle/>
            <a:p>
              <a:r>
                <a:rPr lang="nb-NO" dirty="0"/>
                <a:t>% of grid cells that are also HD</a:t>
              </a:r>
              <a:endParaRPr lang="en-US" dirty="0"/>
            </a:p>
          </p:txBody>
        </p:sp>
        <p:sp>
          <p:nvSpPr>
            <p:cNvPr id="47" name="TextBox 46"/>
            <p:cNvSpPr txBox="1"/>
            <p:nvPr/>
          </p:nvSpPr>
          <p:spPr>
            <a:xfrm>
              <a:off x="7653879" y="6215137"/>
              <a:ext cx="442109" cy="307777"/>
            </a:xfrm>
            <a:prstGeom prst="rect">
              <a:avLst/>
            </a:prstGeom>
            <a:solidFill>
              <a:schemeClr val="bg1"/>
            </a:solidFill>
          </p:spPr>
          <p:txBody>
            <a:bodyPr wrap="none" rtlCol="0">
              <a:spAutoFit/>
            </a:bodyPr>
            <a:lstStyle/>
            <a:p>
              <a:r>
                <a:rPr lang="nb-NO" sz="1400" dirty="0"/>
                <a:t>PaS</a:t>
              </a:r>
              <a:endParaRPr lang="en-US" sz="1400" dirty="0"/>
            </a:p>
          </p:txBody>
        </p:sp>
        <p:sp>
          <p:nvSpPr>
            <p:cNvPr id="48" name="TextBox 47"/>
            <p:cNvSpPr txBox="1"/>
            <p:nvPr/>
          </p:nvSpPr>
          <p:spPr>
            <a:xfrm>
              <a:off x="8460868" y="6261436"/>
              <a:ext cx="421910" cy="307777"/>
            </a:xfrm>
            <a:prstGeom prst="rect">
              <a:avLst/>
            </a:prstGeom>
            <a:solidFill>
              <a:schemeClr val="bg1"/>
            </a:solidFill>
          </p:spPr>
          <p:txBody>
            <a:bodyPr wrap="none" rtlCol="0">
              <a:spAutoFit/>
            </a:bodyPr>
            <a:lstStyle/>
            <a:p>
              <a:r>
                <a:rPr lang="nb-NO" sz="1400" dirty="0"/>
                <a:t>PrS</a:t>
              </a:r>
              <a:endParaRPr lang="en-US" sz="1400" dirty="0"/>
            </a:p>
          </p:txBody>
        </p:sp>
        <p:sp>
          <p:nvSpPr>
            <p:cNvPr id="46" name="TextBox 45"/>
            <p:cNvSpPr txBox="1"/>
            <p:nvPr/>
          </p:nvSpPr>
          <p:spPr>
            <a:xfrm>
              <a:off x="6416644" y="6215136"/>
              <a:ext cx="520784" cy="307777"/>
            </a:xfrm>
            <a:prstGeom prst="rect">
              <a:avLst/>
            </a:prstGeom>
            <a:noFill/>
          </p:spPr>
          <p:txBody>
            <a:bodyPr wrap="none" rtlCol="0">
              <a:spAutoFit/>
            </a:bodyPr>
            <a:lstStyle/>
            <a:p>
              <a:r>
                <a:rPr lang="nb-NO" sz="1400" dirty="0"/>
                <a:t>MEC</a:t>
              </a:r>
              <a:endParaRPr lang="en-US" sz="1400" dirty="0"/>
            </a:p>
          </p:txBody>
        </p:sp>
      </p:grpSp>
      <p:grpSp>
        <p:nvGrpSpPr>
          <p:cNvPr id="2" name="Group 7"/>
          <p:cNvGrpSpPr/>
          <p:nvPr/>
        </p:nvGrpSpPr>
        <p:grpSpPr>
          <a:xfrm>
            <a:off x="2622867" y="1317613"/>
            <a:ext cx="3306874" cy="1885499"/>
            <a:chOff x="3929058" y="3357562"/>
            <a:chExt cx="3929090" cy="2214581"/>
          </a:xfrm>
        </p:grpSpPr>
        <p:grpSp>
          <p:nvGrpSpPr>
            <p:cNvPr id="3" name="Group 8"/>
            <p:cNvGrpSpPr/>
            <p:nvPr/>
          </p:nvGrpSpPr>
          <p:grpSpPr>
            <a:xfrm>
              <a:off x="5929322" y="3878038"/>
              <a:ext cx="857256" cy="693970"/>
              <a:chOff x="3643307" y="285728"/>
              <a:chExt cx="928694" cy="785818"/>
            </a:xfrm>
            <a:solidFill>
              <a:schemeClr val="accent5">
                <a:lumMod val="20000"/>
                <a:lumOff val="80000"/>
              </a:schemeClr>
            </a:solidFill>
          </p:grpSpPr>
          <p:sp>
            <p:nvSpPr>
              <p:cNvPr id="27" name="Rectangle 3"/>
              <p:cNvSpPr/>
              <p:nvPr/>
            </p:nvSpPr>
            <p:spPr>
              <a:xfrm>
                <a:off x="3643307" y="285728"/>
                <a:ext cx="928694" cy="78581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2000"/>
              </a:p>
            </p:txBody>
          </p:sp>
          <p:sp>
            <p:nvSpPr>
              <p:cNvPr id="28" name="TextBox 4"/>
              <p:cNvSpPr txBox="1"/>
              <p:nvPr/>
            </p:nvSpPr>
            <p:spPr>
              <a:xfrm>
                <a:off x="3786180" y="447805"/>
                <a:ext cx="690143" cy="450271"/>
              </a:xfrm>
              <a:prstGeom prst="rect">
                <a:avLst/>
              </a:prstGeom>
              <a:grpFill/>
            </p:spPr>
            <p:txBody>
              <a:bodyPr wrap="square" rtlCol="0">
                <a:spAutoFit/>
              </a:bodyPr>
              <a:lstStyle/>
              <a:p>
                <a:r>
                  <a:rPr lang="nb-NO" sz="1600" b="1" dirty="0"/>
                  <a:t>PrS</a:t>
                </a:r>
              </a:p>
            </p:txBody>
          </p:sp>
        </p:grpSp>
        <p:grpSp>
          <p:nvGrpSpPr>
            <p:cNvPr id="4" name="Group 35"/>
            <p:cNvGrpSpPr/>
            <p:nvPr/>
          </p:nvGrpSpPr>
          <p:grpSpPr>
            <a:xfrm>
              <a:off x="3929058" y="5072076"/>
              <a:ext cx="3929090" cy="500067"/>
              <a:chOff x="5357818" y="2428868"/>
              <a:chExt cx="1294288" cy="1016940"/>
            </a:xfrm>
            <a:solidFill>
              <a:srgbClr val="99FF99"/>
            </a:solidFill>
          </p:grpSpPr>
          <p:sp>
            <p:nvSpPr>
              <p:cNvPr id="25" name="Rectangle 7"/>
              <p:cNvSpPr/>
              <p:nvPr/>
            </p:nvSpPr>
            <p:spPr>
              <a:xfrm>
                <a:off x="5357818" y="2428868"/>
                <a:ext cx="1294288" cy="101694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2000"/>
              </a:p>
            </p:txBody>
          </p:sp>
          <p:sp>
            <p:nvSpPr>
              <p:cNvPr id="26" name="TextBox 8"/>
              <p:cNvSpPr txBox="1"/>
              <p:nvPr/>
            </p:nvSpPr>
            <p:spPr>
              <a:xfrm>
                <a:off x="5616676" y="2574146"/>
                <a:ext cx="785818" cy="808649"/>
              </a:xfrm>
              <a:prstGeom prst="rect">
                <a:avLst/>
              </a:prstGeom>
              <a:grpFill/>
            </p:spPr>
            <p:txBody>
              <a:bodyPr wrap="square" rtlCol="0">
                <a:spAutoFit/>
              </a:bodyPr>
              <a:lstStyle/>
              <a:p>
                <a:pPr algn="ctr"/>
                <a:r>
                  <a:rPr lang="nb-NO" sz="1600" b="1" dirty="0"/>
                  <a:t>MEC</a:t>
                </a:r>
              </a:p>
            </p:txBody>
          </p:sp>
        </p:grpSp>
        <p:grpSp>
          <p:nvGrpSpPr>
            <p:cNvPr id="5" name="Group 8"/>
            <p:cNvGrpSpPr/>
            <p:nvPr/>
          </p:nvGrpSpPr>
          <p:grpSpPr>
            <a:xfrm>
              <a:off x="7000892" y="3878038"/>
              <a:ext cx="820146" cy="693970"/>
              <a:chOff x="3643306" y="285728"/>
              <a:chExt cx="928694" cy="785818"/>
            </a:xfrm>
            <a:solidFill>
              <a:srgbClr val="FFCCFF"/>
            </a:solidFill>
          </p:grpSpPr>
          <p:sp>
            <p:nvSpPr>
              <p:cNvPr id="23" name="Rectangle 22"/>
              <p:cNvSpPr/>
              <p:nvPr/>
            </p:nvSpPr>
            <p:spPr>
              <a:xfrm>
                <a:off x="3643306" y="285728"/>
                <a:ext cx="928694" cy="78581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2000"/>
              </a:p>
            </p:txBody>
          </p:sp>
          <p:sp>
            <p:nvSpPr>
              <p:cNvPr id="24" name="TextBox 23"/>
              <p:cNvSpPr txBox="1"/>
              <p:nvPr/>
            </p:nvSpPr>
            <p:spPr>
              <a:xfrm>
                <a:off x="3786182" y="447805"/>
                <a:ext cx="690143" cy="450272"/>
              </a:xfrm>
              <a:prstGeom prst="rect">
                <a:avLst/>
              </a:prstGeom>
              <a:grpFill/>
            </p:spPr>
            <p:txBody>
              <a:bodyPr wrap="square" lIns="0" rtlCol="0">
                <a:spAutoFit/>
              </a:bodyPr>
              <a:lstStyle/>
              <a:p>
                <a:r>
                  <a:rPr lang="nb-NO" sz="1600" b="1" dirty="0"/>
                  <a:t>PaS</a:t>
                </a:r>
              </a:p>
            </p:txBody>
          </p:sp>
        </p:grpSp>
        <p:grpSp>
          <p:nvGrpSpPr>
            <p:cNvPr id="6" name="Group 22"/>
            <p:cNvGrpSpPr/>
            <p:nvPr/>
          </p:nvGrpSpPr>
          <p:grpSpPr>
            <a:xfrm>
              <a:off x="3929058" y="3357562"/>
              <a:ext cx="1849536" cy="1214446"/>
              <a:chOff x="4572000" y="3143248"/>
              <a:chExt cx="1849536" cy="1928827"/>
            </a:xfrm>
          </p:grpSpPr>
          <p:sp>
            <p:nvSpPr>
              <p:cNvPr id="21" name="Rectangle 20"/>
              <p:cNvSpPr/>
              <p:nvPr/>
            </p:nvSpPr>
            <p:spPr>
              <a:xfrm>
                <a:off x="4572000" y="3143248"/>
                <a:ext cx="1785950" cy="19288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643439" y="3710551"/>
                <a:ext cx="1778097" cy="631551"/>
              </a:xfrm>
              <a:prstGeom prst="rect">
                <a:avLst/>
              </a:prstGeom>
              <a:noFill/>
              <a:ln>
                <a:noFill/>
              </a:ln>
            </p:spPr>
            <p:txBody>
              <a:bodyPr wrap="square" lIns="0" rtlCol="0">
                <a:spAutoFit/>
              </a:bodyPr>
              <a:lstStyle/>
              <a:p>
                <a:r>
                  <a:rPr lang="nb-NO" sz="1600" b="1" dirty="0"/>
                  <a:t>Hippocampus</a:t>
                </a:r>
                <a:endParaRPr lang="en-US" sz="1600" b="1" dirty="0"/>
              </a:p>
            </p:txBody>
          </p:sp>
        </p:grpSp>
        <p:cxnSp>
          <p:nvCxnSpPr>
            <p:cNvPr id="13" name="Straight Arrow Connector 12"/>
            <p:cNvCxnSpPr/>
            <p:nvPr/>
          </p:nvCxnSpPr>
          <p:spPr>
            <a:xfrm rot="5400000">
              <a:off x="4465637" y="4821247"/>
              <a:ext cx="50006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V="1">
              <a:off x="4822827" y="4821247"/>
              <a:ext cx="50006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786578" y="4223610"/>
              <a:ext cx="21272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15008" y="3357562"/>
              <a:ext cx="17145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6108711" y="3606801"/>
              <a:ext cx="500066"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a:off x="7180281" y="3606801"/>
              <a:ext cx="500066"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6108711" y="4821247"/>
              <a:ext cx="50006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7180281" y="4821247"/>
              <a:ext cx="50006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6123533" y="6543041"/>
            <a:ext cx="2762488" cy="276999"/>
          </a:xfrm>
          <a:prstGeom prst="rect">
            <a:avLst/>
          </a:prstGeom>
          <a:noFill/>
        </p:spPr>
        <p:txBody>
          <a:bodyPr wrap="none" rtlCol="0">
            <a:spAutoFit/>
          </a:bodyPr>
          <a:lstStyle/>
          <a:p>
            <a:r>
              <a:rPr lang="nb-NO" sz="1200" dirty="0"/>
              <a:t>Boccara et al (2010) </a:t>
            </a:r>
            <a:r>
              <a:rPr lang="nb-NO" sz="1200" i="1" dirty="0"/>
              <a:t>Nature </a:t>
            </a:r>
            <a:r>
              <a:rPr lang="nb-NO" sz="1200" i="1" dirty="0" err="1"/>
              <a:t>Neuroscience</a:t>
            </a:r>
            <a:endParaRPr lang="en-US" sz="1200" i="1" dirty="0"/>
          </a:p>
        </p:txBody>
      </p:sp>
      <p:grpSp>
        <p:nvGrpSpPr>
          <p:cNvPr id="10" name="Group 9">
            <a:extLst>
              <a:ext uri="{FF2B5EF4-FFF2-40B4-BE49-F238E27FC236}">
                <a16:creationId xmlns:a16="http://schemas.microsoft.com/office/drawing/2014/main" id="{62EA6FA4-11F6-2F99-3A0B-2B5548D66DA0}"/>
              </a:ext>
            </a:extLst>
          </p:cNvPr>
          <p:cNvGrpSpPr/>
          <p:nvPr/>
        </p:nvGrpSpPr>
        <p:grpSpPr>
          <a:xfrm>
            <a:off x="-25753" y="3461670"/>
            <a:ext cx="2000199" cy="3005900"/>
            <a:chOff x="-25753" y="3485115"/>
            <a:chExt cx="2000199" cy="3005900"/>
          </a:xfrm>
        </p:grpSpPr>
        <p:grpSp>
          <p:nvGrpSpPr>
            <p:cNvPr id="7" name="Group 38"/>
            <p:cNvGrpSpPr/>
            <p:nvPr/>
          </p:nvGrpSpPr>
          <p:grpSpPr>
            <a:xfrm>
              <a:off x="-25753" y="3485115"/>
              <a:ext cx="2000199" cy="2900541"/>
              <a:chOff x="2" y="3743169"/>
              <a:chExt cx="2000198" cy="2900541"/>
            </a:xfrm>
          </p:grpSpPr>
          <p:graphicFrame>
            <p:nvGraphicFramePr>
              <p:cNvPr id="29" name="Chart 28"/>
              <p:cNvGraphicFramePr/>
              <p:nvPr/>
            </p:nvGraphicFramePr>
            <p:xfrm>
              <a:off x="214282" y="4114824"/>
              <a:ext cx="1785918" cy="2528886"/>
            </p:xfrm>
            <a:graphic>
              <a:graphicData uri="http://schemas.openxmlformats.org/drawingml/2006/chart">
                <c:chart xmlns:c="http://schemas.openxmlformats.org/drawingml/2006/chart" xmlns:r="http://schemas.openxmlformats.org/officeDocument/2006/relationships" r:id="rId4"/>
              </a:graphicData>
            </a:graphic>
          </p:graphicFrame>
          <p:sp>
            <p:nvSpPr>
              <p:cNvPr id="30" name="TextBox 29"/>
              <p:cNvSpPr txBox="1"/>
              <p:nvPr/>
            </p:nvSpPr>
            <p:spPr>
              <a:xfrm rot="16200000">
                <a:off x="-650401" y="5107950"/>
                <a:ext cx="1670137" cy="369332"/>
              </a:xfrm>
              <a:prstGeom prst="rect">
                <a:avLst/>
              </a:prstGeom>
              <a:noFill/>
            </p:spPr>
            <p:txBody>
              <a:bodyPr wrap="none" rtlCol="0">
                <a:spAutoFit/>
              </a:bodyPr>
              <a:lstStyle/>
              <a:p>
                <a:r>
                  <a:rPr lang="nb-NO" dirty="0"/>
                  <a:t>% of population</a:t>
                </a:r>
                <a:endParaRPr lang="en-US" dirty="0"/>
              </a:p>
            </p:txBody>
          </p:sp>
          <p:sp>
            <p:nvSpPr>
              <p:cNvPr id="31" name="TextBox 30"/>
              <p:cNvSpPr txBox="1"/>
              <p:nvPr/>
            </p:nvSpPr>
            <p:spPr>
              <a:xfrm>
                <a:off x="500035" y="3743169"/>
                <a:ext cx="1287596" cy="369332"/>
              </a:xfrm>
              <a:prstGeom prst="rect">
                <a:avLst/>
              </a:prstGeom>
              <a:noFill/>
            </p:spPr>
            <p:txBody>
              <a:bodyPr wrap="none" rtlCol="0">
                <a:spAutoFit/>
              </a:bodyPr>
              <a:lstStyle/>
              <a:p>
                <a:r>
                  <a:rPr lang="nb-NO" dirty="0"/>
                  <a:t>Border cells</a:t>
                </a:r>
                <a:endParaRPr lang="en-US" dirty="0"/>
              </a:p>
            </p:txBody>
          </p:sp>
        </p:grpSp>
        <p:sp>
          <p:nvSpPr>
            <p:cNvPr id="43" name="TextBox 42"/>
            <p:cNvSpPr txBox="1"/>
            <p:nvPr/>
          </p:nvSpPr>
          <p:spPr>
            <a:xfrm>
              <a:off x="514009" y="6183238"/>
              <a:ext cx="520784" cy="307777"/>
            </a:xfrm>
            <a:prstGeom prst="rect">
              <a:avLst/>
            </a:prstGeom>
            <a:solidFill>
              <a:schemeClr val="bg1"/>
            </a:solidFill>
          </p:spPr>
          <p:txBody>
            <a:bodyPr wrap="none" rtlCol="0">
              <a:spAutoFit/>
            </a:bodyPr>
            <a:lstStyle/>
            <a:p>
              <a:r>
                <a:rPr lang="nb-NO" sz="1400" dirty="0"/>
                <a:t>MEC</a:t>
              </a:r>
              <a:endParaRPr lang="en-US" sz="1400" dirty="0"/>
            </a:p>
          </p:txBody>
        </p:sp>
        <p:sp>
          <p:nvSpPr>
            <p:cNvPr id="44" name="TextBox 43"/>
            <p:cNvSpPr txBox="1"/>
            <p:nvPr/>
          </p:nvSpPr>
          <p:spPr>
            <a:xfrm>
              <a:off x="1014716" y="6181093"/>
              <a:ext cx="442109" cy="307777"/>
            </a:xfrm>
            <a:prstGeom prst="rect">
              <a:avLst/>
            </a:prstGeom>
            <a:solidFill>
              <a:schemeClr val="bg1"/>
            </a:solidFill>
          </p:spPr>
          <p:txBody>
            <a:bodyPr wrap="none" rtlCol="0">
              <a:spAutoFit/>
            </a:bodyPr>
            <a:lstStyle/>
            <a:p>
              <a:r>
                <a:rPr lang="nb-NO" sz="1400" dirty="0"/>
                <a:t>PaS</a:t>
              </a:r>
              <a:endParaRPr lang="en-US" sz="1400" dirty="0"/>
            </a:p>
          </p:txBody>
        </p:sp>
        <p:sp>
          <p:nvSpPr>
            <p:cNvPr id="45" name="TextBox 44"/>
            <p:cNvSpPr txBox="1"/>
            <p:nvPr/>
          </p:nvSpPr>
          <p:spPr>
            <a:xfrm>
              <a:off x="1443700" y="6179991"/>
              <a:ext cx="421910" cy="307777"/>
            </a:xfrm>
            <a:prstGeom prst="rect">
              <a:avLst/>
            </a:prstGeom>
            <a:solidFill>
              <a:schemeClr val="bg1"/>
            </a:solidFill>
          </p:spPr>
          <p:txBody>
            <a:bodyPr wrap="none" rtlCol="0">
              <a:spAutoFit/>
            </a:bodyPr>
            <a:lstStyle/>
            <a:p>
              <a:r>
                <a:rPr lang="nb-NO" sz="1400" dirty="0"/>
                <a:t>PrS</a:t>
              </a:r>
              <a:endParaRPr lang="en-US" sz="1400" dirty="0"/>
            </a:p>
          </p:txBody>
        </p:sp>
      </p:grpSp>
      <p:grpSp>
        <p:nvGrpSpPr>
          <p:cNvPr id="8" name="Group 7"/>
          <p:cNvGrpSpPr/>
          <p:nvPr/>
        </p:nvGrpSpPr>
        <p:grpSpPr>
          <a:xfrm>
            <a:off x="2172770" y="3481882"/>
            <a:ext cx="3500463" cy="3031204"/>
            <a:chOff x="2172770" y="3481882"/>
            <a:chExt cx="3500463" cy="3031204"/>
          </a:xfrm>
        </p:grpSpPr>
        <p:pic>
          <p:nvPicPr>
            <p:cNvPr id="588804" name="Picture 4"/>
            <p:cNvPicPr>
              <a:picLocks noChangeAspect="1" noChangeArrowheads="1"/>
            </p:cNvPicPr>
            <p:nvPr/>
          </p:nvPicPr>
          <p:blipFill>
            <a:blip r:embed="rId5" cstate="print"/>
            <a:srcRect/>
            <a:stretch>
              <a:fillRect/>
            </a:stretch>
          </p:blipFill>
          <p:spPr bwMode="auto">
            <a:xfrm>
              <a:off x="2172770" y="3968385"/>
              <a:ext cx="3500463" cy="2300480"/>
            </a:xfrm>
            <a:prstGeom prst="rect">
              <a:avLst/>
            </a:prstGeom>
            <a:noFill/>
            <a:ln w="9525">
              <a:noFill/>
              <a:miter lim="800000"/>
              <a:headEnd/>
              <a:tailEnd/>
            </a:ln>
          </p:spPr>
        </p:pic>
        <p:sp>
          <p:nvSpPr>
            <p:cNvPr id="32" name="TextBox 31"/>
            <p:cNvSpPr txBox="1"/>
            <p:nvPr/>
          </p:nvSpPr>
          <p:spPr>
            <a:xfrm>
              <a:off x="2315678" y="3481882"/>
              <a:ext cx="1047082" cy="369332"/>
            </a:xfrm>
            <a:prstGeom prst="rect">
              <a:avLst/>
            </a:prstGeom>
            <a:noFill/>
          </p:spPr>
          <p:txBody>
            <a:bodyPr wrap="none" rtlCol="0">
              <a:spAutoFit/>
            </a:bodyPr>
            <a:lstStyle/>
            <a:p>
              <a:r>
                <a:rPr lang="nb-NO" dirty="0"/>
                <a:t>Grid cells</a:t>
              </a:r>
              <a:endParaRPr lang="en-US" dirty="0"/>
            </a:p>
          </p:txBody>
        </p:sp>
        <p:sp>
          <p:nvSpPr>
            <p:cNvPr id="57" name="TextBox 56"/>
            <p:cNvSpPr txBox="1"/>
            <p:nvPr/>
          </p:nvSpPr>
          <p:spPr>
            <a:xfrm>
              <a:off x="4152839" y="6205309"/>
              <a:ext cx="442109" cy="307777"/>
            </a:xfrm>
            <a:prstGeom prst="rect">
              <a:avLst/>
            </a:prstGeom>
            <a:noFill/>
          </p:spPr>
          <p:txBody>
            <a:bodyPr wrap="none" rtlCol="0">
              <a:spAutoFit/>
            </a:bodyPr>
            <a:lstStyle/>
            <a:p>
              <a:r>
                <a:rPr lang="nb-NO" sz="1400" dirty="0"/>
                <a:t>PaS</a:t>
              </a:r>
              <a:endParaRPr lang="en-US" sz="1400" dirty="0"/>
            </a:p>
          </p:txBody>
        </p:sp>
        <p:sp>
          <p:nvSpPr>
            <p:cNvPr id="58" name="TextBox 57"/>
            <p:cNvSpPr txBox="1"/>
            <p:nvPr/>
          </p:nvSpPr>
          <p:spPr>
            <a:xfrm>
              <a:off x="4959826" y="6205308"/>
              <a:ext cx="421910" cy="307777"/>
            </a:xfrm>
            <a:prstGeom prst="rect">
              <a:avLst/>
            </a:prstGeom>
            <a:noFill/>
          </p:spPr>
          <p:txBody>
            <a:bodyPr wrap="none" rtlCol="0">
              <a:spAutoFit/>
            </a:bodyPr>
            <a:lstStyle/>
            <a:p>
              <a:r>
                <a:rPr lang="nb-NO" sz="1400" dirty="0"/>
                <a:t>PrS</a:t>
              </a:r>
              <a:endParaRPr lang="en-US" sz="1400" dirty="0"/>
            </a:p>
          </p:txBody>
        </p:sp>
        <p:sp>
          <p:nvSpPr>
            <p:cNvPr id="59" name="TextBox 58"/>
            <p:cNvSpPr txBox="1"/>
            <p:nvPr/>
          </p:nvSpPr>
          <p:spPr>
            <a:xfrm>
              <a:off x="2915602" y="6205308"/>
              <a:ext cx="520784" cy="307777"/>
            </a:xfrm>
            <a:prstGeom prst="rect">
              <a:avLst/>
            </a:prstGeom>
            <a:noFill/>
          </p:spPr>
          <p:txBody>
            <a:bodyPr wrap="none" rtlCol="0">
              <a:spAutoFit/>
            </a:bodyPr>
            <a:lstStyle/>
            <a:p>
              <a:r>
                <a:rPr lang="nb-NO" sz="1400" dirty="0"/>
                <a:t>MEC</a:t>
              </a:r>
              <a:endParaRPr lang="en-US" sz="1400" dirty="0"/>
            </a:p>
          </p:txBody>
        </p:sp>
      </p:grpSp>
      <p:sp>
        <p:nvSpPr>
          <p:cNvPr id="49" name="Rectangle 8"/>
          <p:cNvSpPr txBox="1">
            <a:spLocks noChangeArrowheads="1"/>
          </p:cNvSpPr>
          <p:nvPr/>
        </p:nvSpPr>
        <p:spPr>
          <a:xfrm>
            <a:off x="446998" y="73706"/>
            <a:ext cx="8229600" cy="1143000"/>
          </a:xfrm>
          <a:prstGeom prst="rect">
            <a:avLst/>
          </a:prstGeom>
        </p:spPr>
        <p:txBody>
          <a:bodyPr>
            <a:normAutofit/>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nb-NO" sz="2800" dirty="0">
                <a:solidFill>
                  <a:schemeClr val="accent1">
                    <a:lumMod val="50000"/>
                  </a:schemeClr>
                </a:solidFill>
                <a:effectLst>
                  <a:outerShdw blurRad="38100" dist="38100" dir="2700000" algn="tl">
                    <a:srgbClr val="000000">
                      <a:alpha val="43137"/>
                    </a:srgbClr>
                  </a:outerShdw>
                </a:effectLst>
                <a:latin typeface="+mn-lt"/>
              </a:rPr>
              <a:t>Most Cells in the Entorhinal Cortex </a:t>
            </a:r>
            <a:r>
              <a:rPr lang="nb-NO" sz="2800" i="1" dirty="0">
                <a:solidFill>
                  <a:schemeClr val="accent1">
                    <a:lumMod val="50000"/>
                  </a:schemeClr>
                </a:solidFill>
                <a:effectLst>
                  <a:outerShdw blurRad="38100" dist="38100" dir="2700000" algn="tl">
                    <a:srgbClr val="000000">
                      <a:alpha val="43137"/>
                    </a:srgbClr>
                  </a:outerShdw>
                </a:effectLst>
                <a:latin typeface="+mn-lt"/>
              </a:rPr>
              <a:t>appear</a:t>
            </a:r>
            <a:r>
              <a:rPr lang="nb-NO" sz="2800" dirty="0">
                <a:solidFill>
                  <a:schemeClr val="accent1">
                    <a:lumMod val="50000"/>
                  </a:schemeClr>
                </a:solidFill>
                <a:effectLst>
                  <a:outerShdw blurRad="38100" dist="38100" dir="2700000" algn="tl">
                    <a:srgbClr val="000000">
                      <a:alpha val="43137"/>
                    </a:srgbClr>
                  </a:outerShdw>
                </a:effectLst>
                <a:latin typeface="+mn-lt"/>
              </a:rPr>
              <a:t> to be Spatial</a:t>
            </a:r>
          </a:p>
          <a:p>
            <a:r>
              <a:rPr lang="nb-NO" sz="2800" dirty="0">
                <a:solidFill>
                  <a:schemeClr val="accent1">
                    <a:lumMod val="50000"/>
                  </a:schemeClr>
                </a:solidFill>
                <a:effectLst>
                  <a:outerShdw blurRad="38100" dist="38100" dir="2700000" algn="tl">
                    <a:srgbClr val="000000">
                      <a:alpha val="43137"/>
                    </a:srgbClr>
                  </a:outerShdw>
                </a:effectLst>
                <a:latin typeface="+mn-lt"/>
              </a:rPr>
              <a:t>But how can this be if the HPC encodes memories?</a:t>
            </a:r>
          </a:p>
        </p:txBody>
      </p:sp>
    </p:spTree>
    <p:extLst>
      <p:ext uri="{BB962C8B-B14F-4D97-AF65-F5344CB8AC3E}">
        <p14:creationId xmlns:p14="http://schemas.microsoft.com/office/powerpoint/2010/main" val="57095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59C5-91A4-B818-B688-1C2A9571881A}"/>
              </a:ext>
            </a:extLst>
          </p:cNvPr>
          <p:cNvSpPr>
            <a:spLocks noGrp="1"/>
          </p:cNvSpPr>
          <p:nvPr>
            <p:ph type="title"/>
          </p:nvPr>
        </p:nvSpPr>
        <p:spPr/>
        <p:txBody>
          <a:bodyPr/>
          <a:lstStyle/>
          <a:p>
            <a:r>
              <a:rPr lang="en-US" dirty="0"/>
              <a:t>What if grid cells are not spatial?</a:t>
            </a:r>
            <a:br>
              <a:rPr lang="en-US" dirty="0"/>
            </a:br>
            <a:r>
              <a:rPr lang="en-US" sz="3600" dirty="0"/>
              <a:t>(memory retrieval in specific locations)</a:t>
            </a:r>
          </a:p>
        </p:txBody>
      </p:sp>
      <p:grpSp>
        <p:nvGrpSpPr>
          <p:cNvPr id="4" name="Group 87">
            <a:extLst>
              <a:ext uri="{FF2B5EF4-FFF2-40B4-BE49-F238E27FC236}">
                <a16:creationId xmlns:a16="http://schemas.microsoft.com/office/drawing/2014/main" id="{637104B6-5DF8-70AE-59EB-73CA7A0B8771}"/>
              </a:ext>
            </a:extLst>
          </p:cNvPr>
          <p:cNvGrpSpPr>
            <a:grpSpLocks/>
          </p:cNvGrpSpPr>
          <p:nvPr/>
        </p:nvGrpSpPr>
        <p:grpSpPr bwMode="auto">
          <a:xfrm>
            <a:off x="5373998" y="2766500"/>
            <a:ext cx="2971800" cy="2743200"/>
            <a:chOff x="304800" y="228600"/>
            <a:chExt cx="3657600" cy="3352800"/>
          </a:xfrm>
        </p:grpSpPr>
        <p:sp>
          <p:nvSpPr>
            <p:cNvPr id="5" name="AutoShape 13">
              <a:extLst>
                <a:ext uri="{FF2B5EF4-FFF2-40B4-BE49-F238E27FC236}">
                  <a16:creationId xmlns:a16="http://schemas.microsoft.com/office/drawing/2014/main" id="{1F099823-E4B7-7EB3-0ED5-0EC891103F7F}"/>
                </a:ext>
              </a:extLst>
            </p:cNvPr>
            <p:cNvSpPr>
              <a:spLocks noChangeArrowheads="1"/>
            </p:cNvSpPr>
            <p:nvPr/>
          </p:nvSpPr>
          <p:spPr bwMode="auto">
            <a:xfrm>
              <a:off x="2057400" y="1828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6" name="Oval 14">
              <a:extLst>
                <a:ext uri="{FF2B5EF4-FFF2-40B4-BE49-F238E27FC236}">
                  <a16:creationId xmlns:a16="http://schemas.microsoft.com/office/drawing/2014/main" id="{BBE5F8DF-6174-6CCA-BC06-C38DF767A740}"/>
                </a:ext>
              </a:extLst>
            </p:cNvPr>
            <p:cNvSpPr>
              <a:spLocks noChangeArrowheads="1"/>
            </p:cNvSpPr>
            <p:nvPr/>
          </p:nvSpPr>
          <p:spPr bwMode="auto">
            <a:xfrm>
              <a:off x="1219200" y="990600"/>
              <a:ext cx="1828800" cy="18288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7" name="AutoShape 15">
              <a:extLst>
                <a:ext uri="{FF2B5EF4-FFF2-40B4-BE49-F238E27FC236}">
                  <a16:creationId xmlns:a16="http://schemas.microsoft.com/office/drawing/2014/main" id="{43621988-3064-5C99-4EEB-5E803759D6D6}"/>
                </a:ext>
              </a:extLst>
            </p:cNvPr>
            <p:cNvSpPr>
              <a:spLocks noChangeArrowheads="1"/>
            </p:cNvSpPr>
            <p:nvPr/>
          </p:nvSpPr>
          <p:spPr bwMode="auto">
            <a:xfrm>
              <a:off x="1143000" y="1828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8" name="AutoShape 16">
              <a:extLst>
                <a:ext uri="{FF2B5EF4-FFF2-40B4-BE49-F238E27FC236}">
                  <a16:creationId xmlns:a16="http://schemas.microsoft.com/office/drawing/2014/main" id="{99924B91-8DF8-84C9-0E4E-F2C0B869725E}"/>
                </a:ext>
              </a:extLst>
            </p:cNvPr>
            <p:cNvSpPr>
              <a:spLocks noChangeArrowheads="1"/>
            </p:cNvSpPr>
            <p:nvPr/>
          </p:nvSpPr>
          <p:spPr bwMode="auto">
            <a:xfrm>
              <a:off x="2971800" y="1828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9" name="Oval 18">
              <a:extLst>
                <a:ext uri="{FF2B5EF4-FFF2-40B4-BE49-F238E27FC236}">
                  <a16:creationId xmlns:a16="http://schemas.microsoft.com/office/drawing/2014/main" id="{CC2146B0-1E93-768D-6692-470295A66052}"/>
                </a:ext>
              </a:extLst>
            </p:cNvPr>
            <p:cNvSpPr>
              <a:spLocks noChangeArrowheads="1"/>
            </p:cNvSpPr>
            <p:nvPr/>
          </p:nvSpPr>
          <p:spPr bwMode="auto">
            <a:xfrm>
              <a:off x="304800" y="990600"/>
              <a:ext cx="1828800" cy="18288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 name="Oval 19">
              <a:extLst>
                <a:ext uri="{FF2B5EF4-FFF2-40B4-BE49-F238E27FC236}">
                  <a16:creationId xmlns:a16="http://schemas.microsoft.com/office/drawing/2014/main" id="{08FBBC75-A02C-43CA-37D3-6909C138FBE8}"/>
                </a:ext>
              </a:extLst>
            </p:cNvPr>
            <p:cNvSpPr>
              <a:spLocks noChangeArrowheads="1"/>
            </p:cNvSpPr>
            <p:nvPr/>
          </p:nvSpPr>
          <p:spPr bwMode="auto">
            <a:xfrm>
              <a:off x="2133600" y="990600"/>
              <a:ext cx="1828800" cy="18288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1" name="AutoShape 20">
              <a:extLst>
                <a:ext uri="{FF2B5EF4-FFF2-40B4-BE49-F238E27FC236}">
                  <a16:creationId xmlns:a16="http://schemas.microsoft.com/office/drawing/2014/main" id="{22D9F6C2-6FBC-C16F-7377-CCFA3DBDDD1B}"/>
                </a:ext>
              </a:extLst>
            </p:cNvPr>
            <p:cNvSpPr>
              <a:spLocks noChangeArrowheads="1"/>
            </p:cNvSpPr>
            <p:nvPr/>
          </p:nvSpPr>
          <p:spPr bwMode="auto">
            <a:xfrm>
              <a:off x="2514600" y="1066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2" name="AutoShape 21">
              <a:extLst>
                <a:ext uri="{FF2B5EF4-FFF2-40B4-BE49-F238E27FC236}">
                  <a16:creationId xmlns:a16="http://schemas.microsoft.com/office/drawing/2014/main" id="{C43E6D74-A76B-42AF-8DBC-3AAACDCA53BD}"/>
                </a:ext>
              </a:extLst>
            </p:cNvPr>
            <p:cNvSpPr>
              <a:spLocks noChangeArrowheads="1"/>
            </p:cNvSpPr>
            <p:nvPr/>
          </p:nvSpPr>
          <p:spPr bwMode="auto">
            <a:xfrm>
              <a:off x="1600200" y="1066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3" name="AutoShape 22">
              <a:extLst>
                <a:ext uri="{FF2B5EF4-FFF2-40B4-BE49-F238E27FC236}">
                  <a16:creationId xmlns:a16="http://schemas.microsoft.com/office/drawing/2014/main" id="{3AC224C3-E8AA-AECB-8508-10DFAEA2FB6C}"/>
                </a:ext>
              </a:extLst>
            </p:cNvPr>
            <p:cNvSpPr>
              <a:spLocks noChangeArrowheads="1"/>
            </p:cNvSpPr>
            <p:nvPr/>
          </p:nvSpPr>
          <p:spPr bwMode="auto">
            <a:xfrm>
              <a:off x="2514600" y="2590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4" name="AutoShape 23">
              <a:extLst>
                <a:ext uri="{FF2B5EF4-FFF2-40B4-BE49-F238E27FC236}">
                  <a16:creationId xmlns:a16="http://schemas.microsoft.com/office/drawing/2014/main" id="{5860E12B-9006-51CE-1DFC-E320CA259B12}"/>
                </a:ext>
              </a:extLst>
            </p:cNvPr>
            <p:cNvSpPr>
              <a:spLocks noChangeArrowheads="1"/>
            </p:cNvSpPr>
            <p:nvPr/>
          </p:nvSpPr>
          <p:spPr bwMode="auto">
            <a:xfrm>
              <a:off x="1600200" y="2590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5" name="Oval 25">
              <a:extLst>
                <a:ext uri="{FF2B5EF4-FFF2-40B4-BE49-F238E27FC236}">
                  <a16:creationId xmlns:a16="http://schemas.microsoft.com/office/drawing/2014/main" id="{9992C2B8-DE4C-481E-7270-4263F229E15B}"/>
                </a:ext>
              </a:extLst>
            </p:cNvPr>
            <p:cNvSpPr>
              <a:spLocks noChangeArrowheads="1"/>
            </p:cNvSpPr>
            <p:nvPr/>
          </p:nvSpPr>
          <p:spPr bwMode="auto">
            <a:xfrm>
              <a:off x="1676400" y="228600"/>
              <a:ext cx="1828800" cy="18288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6" name="Oval 26">
              <a:extLst>
                <a:ext uri="{FF2B5EF4-FFF2-40B4-BE49-F238E27FC236}">
                  <a16:creationId xmlns:a16="http://schemas.microsoft.com/office/drawing/2014/main" id="{F1537BB7-0702-4F26-A40B-F3F916E41D09}"/>
                </a:ext>
              </a:extLst>
            </p:cNvPr>
            <p:cNvSpPr>
              <a:spLocks noChangeArrowheads="1"/>
            </p:cNvSpPr>
            <p:nvPr/>
          </p:nvSpPr>
          <p:spPr bwMode="auto">
            <a:xfrm>
              <a:off x="762000" y="228600"/>
              <a:ext cx="1828800" cy="18288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7" name="Oval 27">
              <a:extLst>
                <a:ext uri="{FF2B5EF4-FFF2-40B4-BE49-F238E27FC236}">
                  <a16:creationId xmlns:a16="http://schemas.microsoft.com/office/drawing/2014/main" id="{8ECC9830-266A-C9FD-7E89-A6205A098732}"/>
                </a:ext>
              </a:extLst>
            </p:cNvPr>
            <p:cNvSpPr>
              <a:spLocks noChangeArrowheads="1"/>
            </p:cNvSpPr>
            <p:nvPr/>
          </p:nvSpPr>
          <p:spPr bwMode="auto">
            <a:xfrm>
              <a:off x="1676400" y="1752600"/>
              <a:ext cx="1828800" cy="18288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8" name="Oval 28">
              <a:extLst>
                <a:ext uri="{FF2B5EF4-FFF2-40B4-BE49-F238E27FC236}">
                  <a16:creationId xmlns:a16="http://schemas.microsoft.com/office/drawing/2014/main" id="{D3C91153-70C4-3DE0-4F88-9019F7AC2AD0}"/>
                </a:ext>
              </a:extLst>
            </p:cNvPr>
            <p:cNvSpPr>
              <a:spLocks noChangeArrowheads="1"/>
            </p:cNvSpPr>
            <p:nvPr/>
          </p:nvSpPr>
          <p:spPr bwMode="auto">
            <a:xfrm>
              <a:off x="762000" y="1752600"/>
              <a:ext cx="1828800" cy="18288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9" name="AutoShape 29">
              <a:extLst>
                <a:ext uri="{FF2B5EF4-FFF2-40B4-BE49-F238E27FC236}">
                  <a16:creationId xmlns:a16="http://schemas.microsoft.com/office/drawing/2014/main" id="{2551A43F-95ED-8D5D-F40A-6F9F9BE06BB6}"/>
                </a:ext>
              </a:extLst>
            </p:cNvPr>
            <p:cNvSpPr>
              <a:spLocks noChangeArrowheads="1"/>
            </p:cNvSpPr>
            <p:nvPr/>
          </p:nvSpPr>
          <p:spPr bwMode="auto">
            <a:xfrm>
              <a:off x="3429000" y="1066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0" name="AutoShape 30">
              <a:extLst>
                <a:ext uri="{FF2B5EF4-FFF2-40B4-BE49-F238E27FC236}">
                  <a16:creationId xmlns:a16="http://schemas.microsoft.com/office/drawing/2014/main" id="{9FFB11AC-444D-8CF0-84F0-7EBC616852E0}"/>
                </a:ext>
              </a:extLst>
            </p:cNvPr>
            <p:cNvSpPr>
              <a:spLocks noChangeArrowheads="1"/>
            </p:cNvSpPr>
            <p:nvPr/>
          </p:nvSpPr>
          <p:spPr bwMode="auto">
            <a:xfrm>
              <a:off x="685800" y="1066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1" name="AutoShape 31">
              <a:extLst>
                <a:ext uri="{FF2B5EF4-FFF2-40B4-BE49-F238E27FC236}">
                  <a16:creationId xmlns:a16="http://schemas.microsoft.com/office/drawing/2014/main" id="{989E99A0-ACBB-63E6-2B0A-179968D123CB}"/>
                </a:ext>
              </a:extLst>
            </p:cNvPr>
            <p:cNvSpPr>
              <a:spLocks noChangeArrowheads="1"/>
            </p:cNvSpPr>
            <p:nvPr/>
          </p:nvSpPr>
          <p:spPr bwMode="auto">
            <a:xfrm>
              <a:off x="3429000" y="2590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2" name="AutoShape 32">
              <a:extLst>
                <a:ext uri="{FF2B5EF4-FFF2-40B4-BE49-F238E27FC236}">
                  <a16:creationId xmlns:a16="http://schemas.microsoft.com/office/drawing/2014/main" id="{85B76EB7-CF98-BEC5-6F1A-97B2EB0D65EB}"/>
                </a:ext>
              </a:extLst>
            </p:cNvPr>
            <p:cNvSpPr>
              <a:spLocks noChangeArrowheads="1"/>
            </p:cNvSpPr>
            <p:nvPr/>
          </p:nvSpPr>
          <p:spPr bwMode="auto">
            <a:xfrm>
              <a:off x="685800" y="2590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3" name="AutoShape 178">
              <a:extLst>
                <a:ext uri="{FF2B5EF4-FFF2-40B4-BE49-F238E27FC236}">
                  <a16:creationId xmlns:a16="http://schemas.microsoft.com/office/drawing/2014/main" id="{A574ED5F-6D49-8793-0CBA-4A654A4C639B}"/>
                </a:ext>
              </a:extLst>
            </p:cNvPr>
            <p:cNvSpPr>
              <a:spLocks noChangeArrowheads="1"/>
            </p:cNvSpPr>
            <p:nvPr/>
          </p:nvSpPr>
          <p:spPr bwMode="auto">
            <a:xfrm>
              <a:off x="2057400" y="3352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24" name="AutoShape 179">
              <a:extLst>
                <a:ext uri="{FF2B5EF4-FFF2-40B4-BE49-F238E27FC236}">
                  <a16:creationId xmlns:a16="http://schemas.microsoft.com/office/drawing/2014/main" id="{A5AEF9AD-C492-0A83-79D8-9B0BCAF702EC}"/>
                </a:ext>
              </a:extLst>
            </p:cNvPr>
            <p:cNvSpPr>
              <a:spLocks noChangeArrowheads="1"/>
            </p:cNvSpPr>
            <p:nvPr/>
          </p:nvSpPr>
          <p:spPr bwMode="auto">
            <a:xfrm>
              <a:off x="2057400" y="304800"/>
              <a:ext cx="152400" cy="152400"/>
            </a:xfrm>
            <a:prstGeom prst="octagon">
              <a:avLst>
                <a:gd name="adj" fmla="val 29287"/>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grpSp>
      <p:sp>
        <p:nvSpPr>
          <p:cNvPr id="25" name="Isosceles Triangle 24">
            <a:extLst>
              <a:ext uri="{FF2B5EF4-FFF2-40B4-BE49-F238E27FC236}">
                <a16:creationId xmlns:a16="http://schemas.microsoft.com/office/drawing/2014/main" id="{2CA2BC90-312B-D226-7F51-732995762D67}"/>
              </a:ext>
            </a:extLst>
          </p:cNvPr>
          <p:cNvSpPr/>
          <p:nvPr/>
        </p:nvSpPr>
        <p:spPr>
          <a:xfrm>
            <a:off x="6089970" y="3477123"/>
            <a:ext cx="804863" cy="685800"/>
          </a:xfrm>
          <a:prstGeom prst="triangle">
            <a:avLst/>
          </a:prstGeom>
          <a:noFill/>
          <a:ln w="25400" cmpd="sng">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Shape 96">
            <a:extLst>
              <a:ext uri="{FF2B5EF4-FFF2-40B4-BE49-F238E27FC236}">
                <a16:creationId xmlns:a16="http://schemas.microsoft.com/office/drawing/2014/main" id="{70B77937-0662-B95B-DE92-6A2D779FECAE}"/>
              </a:ext>
            </a:extLst>
          </p:cNvPr>
          <p:cNvSpPr/>
          <p:nvPr/>
        </p:nvSpPr>
        <p:spPr>
          <a:xfrm>
            <a:off x="852348" y="2158053"/>
            <a:ext cx="3835982" cy="318353"/>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defRPr sz="2300"/>
            </a:lvl1pPr>
          </a:lstStyle>
          <a:p>
            <a:pPr lvl="0">
              <a:defRPr sz="1800"/>
            </a:pPr>
            <a:r>
              <a:rPr sz="1600" dirty="0"/>
              <a:t>Place </a:t>
            </a:r>
            <a:r>
              <a:rPr lang="en-US" sz="1600" dirty="0"/>
              <a:t>C</a:t>
            </a:r>
            <a:r>
              <a:rPr sz="1600" dirty="0"/>
              <a:t>ells</a:t>
            </a:r>
            <a:r>
              <a:rPr lang="en-US" sz="1600" dirty="0"/>
              <a:t> (memory for </a:t>
            </a:r>
            <a:r>
              <a:rPr lang="en-US" sz="1600" i="1" dirty="0"/>
              <a:t>what</a:t>
            </a:r>
            <a:r>
              <a:rPr lang="en-US" sz="1600" dirty="0"/>
              <a:t> and </a:t>
            </a:r>
            <a:r>
              <a:rPr lang="en-US" sz="1600" i="1" dirty="0"/>
              <a:t>where</a:t>
            </a:r>
            <a:r>
              <a:rPr lang="en-US" sz="1600" dirty="0"/>
              <a:t>)</a:t>
            </a:r>
            <a:endParaRPr sz="1600" dirty="0"/>
          </a:p>
        </p:txBody>
      </p:sp>
      <p:sp>
        <p:nvSpPr>
          <p:cNvPr id="33" name="Shape 97">
            <a:extLst>
              <a:ext uri="{FF2B5EF4-FFF2-40B4-BE49-F238E27FC236}">
                <a16:creationId xmlns:a16="http://schemas.microsoft.com/office/drawing/2014/main" id="{80070D0A-D1EB-618B-DC2A-6814E7CFA550}"/>
              </a:ext>
            </a:extLst>
          </p:cNvPr>
          <p:cNvSpPr/>
          <p:nvPr/>
        </p:nvSpPr>
        <p:spPr>
          <a:xfrm>
            <a:off x="1486382" y="3581048"/>
            <a:ext cx="621780" cy="621781"/>
          </a:xfrm>
          <a:prstGeom prst="line">
            <a:avLst/>
          </a:prstGeom>
          <a:ln w="25400">
            <a:solidFill/>
            <a:miter lim="400000"/>
            <a:tailEnd type="triangle"/>
          </a:ln>
        </p:spPr>
        <p:txBody>
          <a:bodyPr lIns="35717" tIns="35717" rIns="35717" bIns="35717" anchor="ctr"/>
          <a:lstStyle/>
          <a:p>
            <a:pPr lvl="0">
              <a:defRPr sz="2400"/>
            </a:pPr>
            <a:endParaRPr/>
          </a:p>
        </p:txBody>
      </p:sp>
      <p:sp>
        <p:nvSpPr>
          <p:cNvPr id="37" name="Shape 102">
            <a:extLst>
              <a:ext uri="{FF2B5EF4-FFF2-40B4-BE49-F238E27FC236}">
                <a16:creationId xmlns:a16="http://schemas.microsoft.com/office/drawing/2014/main" id="{2E4975B9-64D7-3DD1-B96A-2C922C8AFB51}"/>
              </a:ext>
            </a:extLst>
          </p:cNvPr>
          <p:cNvSpPr/>
          <p:nvPr/>
        </p:nvSpPr>
        <p:spPr>
          <a:xfrm flipH="1">
            <a:off x="2642192" y="3581773"/>
            <a:ext cx="1" cy="62809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endParaRPr/>
          </a:p>
        </p:txBody>
      </p:sp>
      <p:sp>
        <p:nvSpPr>
          <p:cNvPr id="41" name="Shape 110">
            <a:extLst>
              <a:ext uri="{FF2B5EF4-FFF2-40B4-BE49-F238E27FC236}">
                <a16:creationId xmlns:a16="http://schemas.microsoft.com/office/drawing/2014/main" id="{3B4BEB7B-87A3-3733-B121-59FC75245ABF}"/>
              </a:ext>
            </a:extLst>
          </p:cNvPr>
          <p:cNvSpPr/>
          <p:nvPr/>
        </p:nvSpPr>
        <p:spPr>
          <a:xfrm flipH="1">
            <a:off x="3176223" y="3588088"/>
            <a:ext cx="621781" cy="62178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lvl="0">
              <a:defRPr sz="2400"/>
            </a:pPr>
            <a:endParaRPr/>
          </a:p>
        </p:txBody>
      </p:sp>
      <p:sp>
        <p:nvSpPr>
          <p:cNvPr id="45" name="Shape 121">
            <a:extLst>
              <a:ext uri="{FF2B5EF4-FFF2-40B4-BE49-F238E27FC236}">
                <a16:creationId xmlns:a16="http://schemas.microsoft.com/office/drawing/2014/main" id="{CCF7891A-C6E3-F3AC-C19B-6D227956554B}"/>
              </a:ext>
            </a:extLst>
          </p:cNvPr>
          <p:cNvSpPr/>
          <p:nvPr/>
        </p:nvSpPr>
        <p:spPr>
          <a:xfrm>
            <a:off x="684982" y="5039295"/>
            <a:ext cx="3994680" cy="564574"/>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defRPr sz="2300"/>
            </a:lvl1pPr>
          </a:lstStyle>
          <a:p>
            <a:pPr lvl="0">
              <a:defRPr sz="1800"/>
            </a:pPr>
            <a:r>
              <a:rPr lang="en-US" sz="1600" dirty="0" err="1"/>
              <a:t>mEC</a:t>
            </a:r>
            <a:r>
              <a:rPr lang="en-US" sz="1600" dirty="0"/>
              <a:t> G</a:t>
            </a:r>
            <a:r>
              <a:rPr sz="1600" dirty="0"/>
              <a:t>rid </a:t>
            </a:r>
            <a:r>
              <a:rPr lang="en-US" sz="1600" dirty="0"/>
              <a:t>C</a:t>
            </a:r>
            <a:r>
              <a:rPr sz="1600" dirty="0"/>
              <a:t>ell</a:t>
            </a:r>
            <a:endParaRPr lang="en-US" sz="1600" dirty="0"/>
          </a:p>
          <a:p>
            <a:pPr lvl="0">
              <a:defRPr sz="1800"/>
            </a:pPr>
            <a:r>
              <a:rPr lang="en-US" sz="1600" dirty="0"/>
              <a:t>(non-spatial </a:t>
            </a:r>
            <a:r>
              <a:rPr lang="en-US" sz="1600" i="1" dirty="0"/>
              <a:t>what</a:t>
            </a:r>
            <a:r>
              <a:rPr lang="en-US" sz="1600" dirty="0"/>
              <a:t> found everywhere in box)</a:t>
            </a:r>
            <a:endParaRPr sz="1600" dirty="0"/>
          </a:p>
        </p:txBody>
      </p:sp>
      <p:sp>
        <p:nvSpPr>
          <p:cNvPr id="28" name="Shape 91">
            <a:extLst>
              <a:ext uri="{FF2B5EF4-FFF2-40B4-BE49-F238E27FC236}">
                <a16:creationId xmlns:a16="http://schemas.microsoft.com/office/drawing/2014/main" id="{ED5DEFC9-B28A-B68D-90BE-B1CCA71773BB}"/>
              </a:ext>
            </a:extLst>
          </p:cNvPr>
          <p:cNvSpPr/>
          <p:nvPr/>
        </p:nvSpPr>
        <p:spPr>
          <a:xfrm>
            <a:off x="2183821" y="4340250"/>
            <a:ext cx="892969" cy="892969"/>
          </a:xfrm>
          <a:prstGeom prst="rect">
            <a:avLst/>
          </a:prstGeom>
          <a:solidFill>
            <a:schemeClr val="bg1">
              <a:lumMod val="85000"/>
            </a:schemeClr>
          </a:solidFill>
          <a:ln w="12700">
            <a:miter lim="400000"/>
          </a:ln>
          <a:effectLst>
            <a:outerShdw blurRad="38100" dist="25400" dir="5400000" rotWithShape="0">
              <a:srgbClr val="000000">
                <a:alpha val="50000"/>
              </a:srgbClr>
            </a:outerShdw>
          </a:effectLst>
        </p:spPr>
        <p:txBody>
          <a:bodyPr lIns="35717" tIns="35717" rIns="35717" bIns="35717" anchor="ctr"/>
          <a:lstStyle/>
          <a:p>
            <a:pPr lvl="0">
              <a:defRPr sz="2400">
                <a:solidFill>
                  <a:srgbClr val="FFFFFF"/>
                </a:solidFill>
              </a:defRPr>
            </a:pPr>
            <a:endParaRPr/>
          </a:p>
        </p:txBody>
      </p:sp>
      <p:sp>
        <p:nvSpPr>
          <p:cNvPr id="29" name="Shape 92">
            <a:extLst>
              <a:ext uri="{FF2B5EF4-FFF2-40B4-BE49-F238E27FC236}">
                <a16:creationId xmlns:a16="http://schemas.microsoft.com/office/drawing/2014/main" id="{CDA2B290-AF0F-279E-D1F5-D88687FF1959}"/>
              </a:ext>
            </a:extLst>
          </p:cNvPr>
          <p:cNvSpPr/>
          <p:nvPr/>
        </p:nvSpPr>
        <p:spPr>
          <a:xfrm>
            <a:off x="2255258" y="4402759"/>
            <a:ext cx="224778" cy="2247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blurRad="38100" dist="25400" dir="5400000" rotWithShape="0">
              <a:srgbClr val="000000">
                <a:alpha val="50000"/>
              </a:srgbClr>
            </a:outerShdw>
          </a:effectLst>
        </p:spPr>
        <p:txBody>
          <a:bodyPr lIns="35717" tIns="35717" rIns="35717" bIns="35717" anchor="ctr"/>
          <a:lstStyle/>
          <a:p>
            <a:pPr lvl="0">
              <a:defRPr sz="2400">
                <a:solidFill>
                  <a:srgbClr val="FFFFFF"/>
                </a:solidFill>
              </a:defRPr>
            </a:pPr>
            <a:endParaRPr/>
          </a:p>
        </p:txBody>
      </p:sp>
      <p:sp>
        <p:nvSpPr>
          <p:cNvPr id="34" name="Shape 99">
            <a:extLst>
              <a:ext uri="{FF2B5EF4-FFF2-40B4-BE49-F238E27FC236}">
                <a16:creationId xmlns:a16="http://schemas.microsoft.com/office/drawing/2014/main" id="{DD6E9CE8-BFAB-1DE7-8DB9-25221F3A9483}"/>
              </a:ext>
            </a:extLst>
          </p:cNvPr>
          <p:cNvSpPr/>
          <p:nvPr/>
        </p:nvSpPr>
        <p:spPr>
          <a:xfrm>
            <a:off x="2415993" y="4648326"/>
            <a:ext cx="224777" cy="2247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lvl="0">
              <a:defRPr sz="2400">
                <a:solidFill>
                  <a:srgbClr val="FFFFFF"/>
                </a:solidFill>
              </a:defRPr>
            </a:pPr>
            <a:endParaRPr/>
          </a:p>
        </p:txBody>
      </p:sp>
      <p:sp>
        <p:nvSpPr>
          <p:cNvPr id="38" name="Shape 107">
            <a:extLst>
              <a:ext uri="{FF2B5EF4-FFF2-40B4-BE49-F238E27FC236}">
                <a16:creationId xmlns:a16="http://schemas.microsoft.com/office/drawing/2014/main" id="{2906D0EB-082C-C3B0-A3D2-BE1EDA9DD337}"/>
              </a:ext>
            </a:extLst>
          </p:cNvPr>
          <p:cNvSpPr/>
          <p:nvPr/>
        </p:nvSpPr>
        <p:spPr>
          <a:xfrm>
            <a:off x="2603516" y="4402760"/>
            <a:ext cx="224777" cy="2247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lvl="0">
              <a:defRPr sz="2400">
                <a:solidFill>
                  <a:srgbClr val="FFFFFF"/>
                </a:solidFill>
              </a:defRPr>
            </a:pPr>
            <a:endParaRPr/>
          </a:p>
        </p:txBody>
      </p:sp>
      <p:sp>
        <p:nvSpPr>
          <p:cNvPr id="42" name="Shape 114">
            <a:extLst>
              <a:ext uri="{FF2B5EF4-FFF2-40B4-BE49-F238E27FC236}">
                <a16:creationId xmlns:a16="http://schemas.microsoft.com/office/drawing/2014/main" id="{1689AFBC-89B1-415F-4454-C5D1AB9C7347}"/>
              </a:ext>
            </a:extLst>
          </p:cNvPr>
          <p:cNvSpPr/>
          <p:nvPr/>
        </p:nvSpPr>
        <p:spPr>
          <a:xfrm>
            <a:off x="2603516" y="4893892"/>
            <a:ext cx="224777" cy="224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lvl="0">
              <a:defRPr sz="2400">
                <a:solidFill>
                  <a:srgbClr val="FFFFFF"/>
                </a:solidFill>
              </a:defRPr>
            </a:pPr>
            <a:endParaRPr/>
          </a:p>
        </p:txBody>
      </p:sp>
      <p:sp>
        <p:nvSpPr>
          <p:cNvPr id="43" name="Shape 115">
            <a:extLst>
              <a:ext uri="{FF2B5EF4-FFF2-40B4-BE49-F238E27FC236}">
                <a16:creationId xmlns:a16="http://schemas.microsoft.com/office/drawing/2014/main" id="{263E7DEA-1FC6-D0F2-8FCA-8486BA37B8CD}"/>
              </a:ext>
            </a:extLst>
          </p:cNvPr>
          <p:cNvSpPr/>
          <p:nvPr/>
        </p:nvSpPr>
        <p:spPr>
          <a:xfrm>
            <a:off x="2773180" y="4648325"/>
            <a:ext cx="224777" cy="224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lvl="0">
              <a:defRPr sz="2400">
                <a:solidFill>
                  <a:srgbClr val="FFFFFF"/>
                </a:solidFill>
              </a:defRPr>
            </a:pPr>
            <a:endParaRPr/>
          </a:p>
        </p:txBody>
      </p:sp>
      <p:sp>
        <p:nvSpPr>
          <p:cNvPr id="44" name="Shape 116">
            <a:extLst>
              <a:ext uri="{FF2B5EF4-FFF2-40B4-BE49-F238E27FC236}">
                <a16:creationId xmlns:a16="http://schemas.microsoft.com/office/drawing/2014/main" id="{7735F16E-3A5F-4111-655B-9EF5D884E611}"/>
              </a:ext>
            </a:extLst>
          </p:cNvPr>
          <p:cNvSpPr/>
          <p:nvPr/>
        </p:nvSpPr>
        <p:spPr>
          <a:xfrm>
            <a:off x="2255258" y="4893892"/>
            <a:ext cx="224777" cy="224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lvl="0">
              <a:defRPr sz="2400">
                <a:solidFill>
                  <a:srgbClr val="FFFFFF"/>
                </a:solidFill>
              </a:defRPr>
            </a:pPr>
            <a:endParaRPr/>
          </a:p>
        </p:txBody>
      </p:sp>
      <p:sp>
        <p:nvSpPr>
          <p:cNvPr id="46" name="Freeform 62">
            <a:extLst>
              <a:ext uri="{FF2B5EF4-FFF2-40B4-BE49-F238E27FC236}">
                <a16:creationId xmlns:a16="http://schemas.microsoft.com/office/drawing/2014/main" id="{0623BFC7-BE84-89D6-9228-477536BE4ED5}"/>
              </a:ext>
            </a:extLst>
          </p:cNvPr>
          <p:cNvSpPr/>
          <p:nvPr/>
        </p:nvSpPr>
        <p:spPr>
          <a:xfrm>
            <a:off x="2233709" y="4393727"/>
            <a:ext cx="757237" cy="328613"/>
          </a:xfrm>
          <a:custGeom>
            <a:avLst/>
            <a:gdLst>
              <a:gd name="connsiteX0" fmla="*/ 0 w 709612"/>
              <a:gd name="connsiteY0" fmla="*/ 0 h 338137"/>
              <a:gd name="connsiteX1" fmla="*/ 147637 w 709612"/>
              <a:gd name="connsiteY1" fmla="*/ 133350 h 338137"/>
              <a:gd name="connsiteX2" fmla="*/ 223837 w 709612"/>
              <a:gd name="connsiteY2" fmla="*/ 261937 h 338137"/>
              <a:gd name="connsiteX3" fmla="*/ 304800 w 709612"/>
              <a:gd name="connsiteY3" fmla="*/ 338137 h 338137"/>
              <a:gd name="connsiteX4" fmla="*/ 404812 w 709612"/>
              <a:gd name="connsiteY4" fmla="*/ 304800 h 338137"/>
              <a:gd name="connsiteX5" fmla="*/ 471487 w 709612"/>
              <a:gd name="connsiteY5" fmla="*/ 142875 h 338137"/>
              <a:gd name="connsiteX6" fmla="*/ 623887 w 709612"/>
              <a:gd name="connsiteY6" fmla="*/ 47625 h 338137"/>
              <a:gd name="connsiteX7" fmla="*/ 709612 w 709612"/>
              <a:gd name="connsiteY7" fmla="*/ 109537 h 338137"/>
              <a:gd name="connsiteX8" fmla="*/ 709612 w 709612"/>
              <a:gd name="connsiteY8" fmla="*/ 109537 h 338137"/>
              <a:gd name="connsiteX0" fmla="*/ 0 w 709612"/>
              <a:gd name="connsiteY0" fmla="*/ 0 h 338137"/>
              <a:gd name="connsiteX1" fmla="*/ 119062 w 709612"/>
              <a:gd name="connsiteY1" fmla="*/ 133350 h 338137"/>
              <a:gd name="connsiteX2" fmla="*/ 223837 w 709612"/>
              <a:gd name="connsiteY2" fmla="*/ 261937 h 338137"/>
              <a:gd name="connsiteX3" fmla="*/ 304800 w 709612"/>
              <a:gd name="connsiteY3" fmla="*/ 338137 h 338137"/>
              <a:gd name="connsiteX4" fmla="*/ 404812 w 709612"/>
              <a:gd name="connsiteY4" fmla="*/ 304800 h 338137"/>
              <a:gd name="connsiteX5" fmla="*/ 471487 w 709612"/>
              <a:gd name="connsiteY5" fmla="*/ 142875 h 338137"/>
              <a:gd name="connsiteX6" fmla="*/ 623887 w 709612"/>
              <a:gd name="connsiteY6" fmla="*/ 47625 h 338137"/>
              <a:gd name="connsiteX7" fmla="*/ 709612 w 709612"/>
              <a:gd name="connsiteY7" fmla="*/ 109537 h 338137"/>
              <a:gd name="connsiteX8" fmla="*/ 709612 w 709612"/>
              <a:gd name="connsiteY8" fmla="*/ 109537 h 338137"/>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404812 w 709612"/>
              <a:gd name="connsiteY4" fmla="*/ 304800 h 342900"/>
              <a:gd name="connsiteX5" fmla="*/ 471487 w 709612"/>
              <a:gd name="connsiteY5" fmla="*/ 142875 h 342900"/>
              <a:gd name="connsiteX6" fmla="*/ 623887 w 709612"/>
              <a:gd name="connsiteY6" fmla="*/ 47625 h 342900"/>
              <a:gd name="connsiteX7" fmla="*/ 709612 w 709612"/>
              <a:gd name="connsiteY7" fmla="*/ 109537 h 342900"/>
              <a:gd name="connsiteX8" fmla="*/ 709612 w 709612"/>
              <a:gd name="connsiteY8" fmla="*/ 109537 h 342900"/>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395287 w 709612"/>
              <a:gd name="connsiteY4" fmla="*/ 247650 h 342900"/>
              <a:gd name="connsiteX5" fmla="*/ 471487 w 709612"/>
              <a:gd name="connsiteY5" fmla="*/ 142875 h 342900"/>
              <a:gd name="connsiteX6" fmla="*/ 623887 w 709612"/>
              <a:gd name="connsiteY6" fmla="*/ 47625 h 342900"/>
              <a:gd name="connsiteX7" fmla="*/ 709612 w 709612"/>
              <a:gd name="connsiteY7" fmla="*/ 109537 h 342900"/>
              <a:gd name="connsiteX8" fmla="*/ 709612 w 709612"/>
              <a:gd name="connsiteY8" fmla="*/ 109537 h 342900"/>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395287 w 709612"/>
              <a:gd name="connsiteY4" fmla="*/ 247650 h 342900"/>
              <a:gd name="connsiteX5" fmla="*/ 471487 w 709612"/>
              <a:gd name="connsiteY5" fmla="*/ 142875 h 342900"/>
              <a:gd name="connsiteX6" fmla="*/ 581025 w 709612"/>
              <a:gd name="connsiteY6" fmla="*/ 80962 h 342900"/>
              <a:gd name="connsiteX7" fmla="*/ 709612 w 709612"/>
              <a:gd name="connsiteY7" fmla="*/ 109537 h 342900"/>
              <a:gd name="connsiteX8" fmla="*/ 709612 w 709612"/>
              <a:gd name="connsiteY8" fmla="*/ 109537 h 342900"/>
              <a:gd name="connsiteX0" fmla="*/ 0 w 713426"/>
              <a:gd name="connsiteY0" fmla="*/ 0 h 342900"/>
              <a:gd name="connsiteX1" fmla="*/ 119062 w 713426"/>
              <a:gd name="connsiteY1" fmla="*/ 133350 h 342900"/>
              <a:gd name="connsiteX2" fmla="*/ 223837 w 713426"/>
              <a:gd name="connsiteY2" fmla="*/ 261937 h 342900"/>
              <a:gd name="connsiteX3" fmla="*/ 271462 w 713426"/>
              <a:gd name="connsiteY3" fmla="*/ 342900 h 342900"/>
              <a:gd name="connsiteX4" fmla="*/ 395287 w 713426"/>
              <a:gd name="connsiteY4" fmla="*/ 247650 h 342900"/>
              <a:gd name="connsiteX5" fmla="*/ 471487 w 713426"/>
              <a:gd name="connsiteY5" fmla="*/ 142875 h 342900"/>
              <a:gd name="connsiteX6" fmla="*/ 581025 w 713426"/>
              <a:gd name="connsiteY6" fmla="*/ 80962 h 342900"/>
              <a:gd name="connsiteX7" fmla="*/ 709612 w 713426"/>
              <a:gd name="connsiteY7" fmla="*/ 109537 h 342900"/>
              <a:gd name="connsiteX8" fmla="*/ 676275 w 713426"/>
              <a:gd name="connsiteY8" fmla="*/ 9525 h 342900"/>
              <a:gd name="connsiteX0" fmla="*/ 0 w 764187"/>
              <a:gd name="connsiteY0" fmla="*/ 0 h 342900"/>
              <a:gd name="connsiteX1" fmla="*/ 119062 w 764187"/>
              <a:gd name="connsiteY1" fmla="*/ 133350 h 342900"/>
              <a:gd name="connsiteX2" fmla="*/ 223837 w 764187"/>
              <a:gd name="connsiteY2" fmla="*/ 261937 h 342900"/>
              <a:gd name="connsiteX3" fmla="*/ 271462 w 764187"/>
              <a:gd name="connsiteY3" fmla="*/ 342900 h 342900"/>
              <a:gd name="connsiteX4" fmla="*/ 395287 w 764187"/>
              <a:gd name="connsiteY4" fmla="*/ 247650 h 342900"/>
              <a:gd name="connsiteX5" fmla="*/ 471487 w 764187"/>
              <a:gd name="connsiteY5" fmla="*/ 142875 h 342900"/>
              <a:gd name="connsiteX6" fmla="*/ 581025 w 764187"/>
              <a:gd name="connsiteY6" fmla="*/ 80962 h 342900"/>
              <a:gd name="connsiteX7" fmla="*/ 709612 w 764187"/>
              <a:gd name="connsiteY7" fmla="*/ 109537 h 342900"/>
              <a:gd name="connsiteX8" fmla="*/ 762000 w 764187"/>
              <a:gd name="connsiteY8" fmla="*/ 166688 h 342900"/>
              <a:gd name="connsiteX0" fmla="*/ 0 w 762000"/>
              <a:gd name="connsiteY0" fmla="*/ 0 h 342900"/>
              <a:gd name="connsiteX1" fmla="*/ 119062 w 762000"/>
              <a:gd name="connsiteY1" fmla="*/ 133350 h 342900"/>
              <a:gd name="connsiteX2" fmla="*/ 223837 w 762000"/>
              <a:gd name="connsiteY2" fmla="*/ 261937 h 342900"/>
              <a:gd name="connsiteX3" fmla="*/ 271462 w 762000"/>
              <a:gd name="connsiteY3" fmla="*/ 342900 h 342900"/>
              <a:gd name="connsiteX4" fmla="*/ 395287 w 762000"/>
              <a:gd name="connsiteY4" fmla="*/ 247650 h 342900"/>
              <a:gd name="connsiteX5" fmla="*/ 471487 w 762000"/>
              <a:gd name="connsiteY5" fmla="*/ 142875 h 342900"/>
              <a:gd name="connsiteX6" fmla="*/ 581025 w 762000"/>
              <a:gd name="connsiteY6" fmla="*/ 80962 h 342900"/>
              <a:gd name="connsiteX7" fmla="*/ 762000 w 762000"/>
              <a:gd name="connsiteY7" fmla="*/ 166688 h 342900"/>
              <a:gd name="connsiteX0" fmla="*/ 0 w 757237"/>
              <a:gd name="connsiteY0" fmla="*/ 0 h 342900"/>
              <a:gd name="connsiteX1" fmla="*/ 119062 w 757237"/>
              <a:gd name="connsiteY1" fmla="*/ 133350 h 342900"/>
              <a:gd name="connsiteX2" fmla="*/ 223837 w 757237"/>
              <a:gd name="connsiteY2" fmla="*/ 261937 h 342900"/>
              <a:gd name="connsiteX3" fmla="*/ 271462 w 757237"/>
              <a:gd name="connsiteY3" fmla="*/ 342900 h 342900"/>
              <a:gd name="connsiteX4" fmla="*/ 395287 w 757237"/>
              <a:gd name="connsiteY4" fmla="*/ 247650 h 342900"/>
              <a:gd name="connsiteX5" fmla="*/ 471487 w 757237"/>
              <a:gd name="connsiteY5" fmla="*/ 142875 h 342900"/>
              <a:gd name="connsiteX6" fmla="*/ 581025 w 757237"/>
              <a:gd name="connsiteY6" fmla="*/ 80962 h 342900"/>
              <a:gd name="connsiteX7" fmla="*/ 757237 w 757237"/>
              <a:gd name="connsiteY7" fmla="*/ 114301 h 342900"/>
              <a:gd name="connsiteX0" fmla="*/ 0 w 757237"/>
              <a:gd name="connsiteY0" fmla="*/ 0 h 342900"/>
              <a:gd name="connsiteX1" fmla="*/ 119062 w 757237"/>
              <a:gd name="connsiteY1" fmla="*/ 133350 h 342900"/>
              <a:gd name="connsiteX2" fmla="*/ 200024 w 757237"/>
              <a:gd name="connsiteY2" fmla="*/ 304800 h 342900"/>
              <a:gd name="connsiteX3" fmla="*/ 271462 w 757237"/>
              <a:gd name="connsiteY3" fmla="*/ 342900 h 342900"/>
              <a:gd name="connsiteX4" fmla="*/ 395287 w 757237"/>
              <a:gd name="connsiteY4" fmla="*/ 247650 h 342900"/>
              <a:gd name="connsiteX5" fmla="*/ 471487 w 757237"/>
              <a:gd name="connsiteY5" fmla="*/ 142875 h 342900"/>
              <a:gd name="connsiteX6" fmla="*/ 581025 w 757237"/>
              <a:gd name="connsiteY6" fmla="*/ 80962 h 342900"/>
              <a:gd name="connsiteX7" fmla="*/ 757237 w 757237"/>
              <a:gd name="connsiteY7" fmla="*/ 114301 h 342900"/>
              <a:gd name="connsiteX0" fmla="*/ 0 w 757237"/>
              <a:gd name="connsiteY0" fmla="*/ 0 h 328613"/>
              <a:gd name="connsiteX1" fmla="*/ 119062 w 757237"/>
              <a:gd name="connsiteY1" fmla="*/ 13335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100012 w 757237"/>
              <a:gd name="connsiteY1" fmla="*/ 15240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100012 w 757237"/>
              <a:gd name="connsiteY1" fmla="*/ 15240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200024 w 757237"/>
              <a:gd name="connsiteY1" fmla="*/ 304800 h 328613"/>
              <a:gd name="connsiteX2" fmla="*/ 290512 w 757237"/>
              <a:gd name="connsiteY2" fmla="*/ 328613 h 328613"/>
              <a:gd name="connsiteX3" fmla="*/ 395287 w 757237"/>
              <a:gd name="connsiteY3" fmla="*/ 247650 h 328613"/>
              <a:gd name="connsiteX4" fmla="*/ 471487 w 757237"/>
              <a:gd name="connsiteY4" fmla="*/ 142875 h 328613"/>
              <a:gd name="connsiteX5" fmla="*/ 581025 w 757237"/>
              <a:gd name="connsiteY5" fmla="*/ 80962 h 328613"/>
              <a:gd name="connsiteX6" fmla="*/ 757237 w 757237"/>
              <a:gd name="connsiteY6" fmla="*/ 114301 h 328613"/>
              <a:gd name="connsiteX0" fmla="*/ 0 w 757237"/>
              <a:gd name="connsiteY0" fmla="*/ 0 h 328613"/>
              <a:gd name="connsiteX1" fmla="*/ 157161 w 757237"/>
              <a:gd name="connsiteY1" fmla="*/ 123825 h 328613"/>
              <a:gd name="connsiteX2" fmla="*/ 290512 w 757237"/>
              <a:gd name="connsiteY2" fmla="*/ 328613 h 328613"/>
              <a:gd name="connsiteX3" fmla="*/ 395287 w 757237"/>
              <a:gd name="connsiteY3" fmla="*/ 247650 h 328613"/>
              <a:gd name="connsiteX4" fmla="*/ 471487 w 757237"/>
              <a:gd name="connsiteY4" fmla="*/ 142875 h 328613"/>
              <a:gd name="connsiteX5" fmla="*/ 581025 w 757237"/>
              <a:gd name="connsiteY5" fmla="*/ 80962 h 328613"/>
              <a:gd name="connsiteX6" fmla="*/ 757237 w 757237"/>
              <a:gd name="connsiteY6" fmla="*/ 114301 h 328613"/>
              <a:gd name="connsiteX0" fmla="*/ 0 w 757237"/>
              <a:gd name="connsiteY0" fmla="*/ 0 h 349499"/>
              <a:gd name="connsiteX1" fmla="*/ 157161 w 757237"/>
              <a:gd name="connsiteY1" fmla="*/ 123825 h 349499"/>
              <a:gd name="connsiteX2" fmla="*/ 290512 w 757237"/>
              <a:gd name="connsiteY2" fmla="*/ 328613 h 349499"/>
              <a:gd name="connsiteX3" fmla="*/ 395287 w 757237"/>
              <a:gd name="connsiteY3" fmla="*/ 247650 h 349499"/>
              <a:gd name="connsiteX4" fmla="*/ 471487 w 757237"/>
              <a:gd name="connsiteY4" fmla="*/ 142875 h 349499"/>
              <a:gd name="connsiteX5" fmla="*/ 581025 w 757237"/>
              <a:gd name="connsiteY5" fmla="*/ 80962 h 349499"/>
              <a:gd name="connsiteX6" fmla="*/ 757237 w 757237"/>
              <a:gd name="connsiteY6" fmla="*/ 114301 h 349499"/>
              <a:gd name="connsiteX0" fmla="*/ 0 w 757237"/>
              <a:gd name="connsiteY0" fmla="*/ 0 h 328927"/>
              <a:gd name="connsiteX1" fmla="*/ 157161 w 757237"/>
              <a:gd name="connsiteY1" fmla="*/ 123825 h 328927"/>
              <a:gd name="connsiteX2" fmla="*/ 290512 w 757237"/>
              <a:gd name="connsiteY2" fmla="*/ 328613 h 328927"/>
              <a:gd name="connsiteX3" fmla="*/ 395287 w 757237"/>
              <a:gd name="connsiteY3" fmla="*/ 247650 h 328927"/>
              <a:gd name="connsiteX4" fmla="*/ 471487 w 757237"/>
              <a:gd name="connsiteY4" fmla="*/ 142875 h 328927"/>
              <a:gd name="connsiteX5" fmla="*/ 581025 w 757237"/>
              <a:gd name="connsiteY5" fmla="*/ 80962 h 328927"/>
              <a:gd name="connsiteX6" fmla="*/ 757237 w 757237"/>
              <a:gd name="connsiteY6" fmla="*/ 114301 h 328927"/>
              <a:gd name="connsiteX0" fmla="*/ 0 w 757237"/>
              <a:gd name="connsiteY0" fmla="*/ 0 h 328927"/>
              <a:gd name="connsiteX1" fmla="*/ 157161 w 757237"/>
              <a:gd name="connsiteY1" fmla="*/ 123825 h 328927"/>
              <a:gd name="connsiteX2" fmla="*/ 290512 w 757237"/>
              <a:gd name="connsiteY2" fmla="*/ 328613 h 328927"/>
              <a:gd name="connsiteX3" fmla="*/ 395287 w 757237"/>
              <a:gd name="connsiteY3" fmla="*/ 247650 h 328927"/>
              <a:gd name="connsiteX4" fmla="*/ 471487 w 757237"/>
              <a:gd name="connsiteY4" fmla="*/ 142875 h 328927"/>
              <a:gd name="connsiteX5" fmla="*/ 581025 w 757237"/>
              <a:gd name="connsiteY5" fmla="*/ 80962 h 328927"/>
              <a:gd name="connsiteX6" fmla="*/ 757237 w 757237"/>
              <a:gd name="connsiteY6" fmla="*/ 114301 h 328927"/>
              <a:gd name="connsiteX0" fmla="*/ 0 w 757237"/>
              <a:gd name="connsiteY0" fmla="*/ 0 h 328917"/>
              <a:gd name="connsiteX1" fmla="*/ 157161 w 757237"/>
              <a:gd name="connsiteY1" fmla="*/ 123825 h 328917"/>
              <a:gd name="connsiteX2" fmla="*/ 290512 w 757237"/>
              <a:gd name="connsiteY2" fmla="*/ 328613 h 328917"/>
              <a:gd name="connsiteX3" fmla="*/ 395287 w 757237"/>
              <a:gd name="connsiteY3" fmla="*/ 247650 h 328917"/>
              <a:gd name="connsiteX4" fmla="*/ 471487 w 757237"/>
              <a:gd name="connsiteY4" fmla="*/ 142875 h 328917"/>
              <a:gd name="connsiteX5" fmla="*/ 581025 w 757237"/>
              <a:gd name="connsiteY5" fmla="*/ 80962 h 328917"/>
              <a:gd name="connsiteX6" fmla="*/ 757237 w 757237"/>
              <a:gd name="connsiteY6" fmla="*/ 114301 h 328917"/>
              <a:gd name="connsiteX0" fmla="*/ 0 w 757237"/>
              <a:gd name="connsiteY0" fmla="*/ 0 h 328663"/>
              <a:gd name="connsiteX1" fmla="*/ 157161 w 757237"/>
              <a:gd name="connsiteY1" fmla="*/ 123825 h 328663"/>
              <a:gd name="connsiteX2" fmla="*/ 290512 w 757237"/>
              <a:gd name="connsiteY2" fmla="*/ 328613 h 328663"/>
              <a:gd name="connsiteX3" fmla="*/ 471487 w 757237"/>
              <a:gd name="connsiteY3" fmla="*/ 142875 h 328663"/>
              <a:gd name="connsiteX4" fmla="*/ 581025 w 757237"/>
              <a:gd name="connsiteY4" fmla="*/ 80962 h 328663"/>
              <a:gd name="connsiteX5" fmla="*/ 757237 w 757237"/>
              <a:gd name="connsiteY5" fmla="*/ 114301 h 328663"/>
              <a:gd name="connsiteX0" fmla="*/ 0 w 757237"/>
              <a:gd name="connsiteY0" fmla="*/ 0 h 328663"/>
              <a:gd name="connsiteX1" fmla="*/ 157161 w 757237"/>
              <a:gd name="connsiteY1" fmla="*/ 123825 h 328663"/>
              <a:gd name="connsiteX2" fmla="*/ 290512 w 757237"/>
              <a:gd name="connsiteY2" fmla="*/ 328613 h 328663"/>
              <a:gd name="connsiteX3" fmla="*/ 471487 w 757237"/>
              <a:gd name="connsiteY3" fmla="*/ 142875 h 328663"/>
              <a:gd name="connsiteX4" fmla="*/ 757237 w 757237"/>
              <a:gd name="connsiteY4" fmla="*/ 114301 h 328663"/>
              <a:gd name="connsiteX0" fmla="*/ 0 w 757237"/>
              <a:gd name="connsiteY0" fmla="*/ 0 h 328654"/>
              <a:gd name="connsiteX1" fmla="*/ 157161 w 757237"/>
              <a:gd name="connsiteY1" fmla="*/ 123825 h 328654"/>
              <a:gd name="connsiteX2" fmla="*/ 290512 w 757237"/>
              <a:gd name="connsiteY2" fmla="*/ 328613 h 328654"/>
              <a:gd name="connsiteX3" fmla="*/ 471487 w 757237"/>
              <a:gd name="connsiteY3" fmla="*/ 142875 h 328654"/>
              <a:gd name="connsiteX4" fmla="*/ 757237 w 757237"/>
              <a:gd name="connsiteY4" fmla="*/ 114301 h 328654"/>
              <a:gd name="connsiteX0" fmla="*/ 0 w 757237"/>
              <a:gd name="connsiteY0" fmla="*/ 0 h 328671"/>
              <a:gd name="connsiteX1" fmla="*/ 157161 w 757237"/>
              <a:gd name="connsiteY1" fmla="*/ 123825 h 328671"/>
              <a:gd name="connsiteX2" fmla="*/ 290512 w 757237"/>
              <a:gd name="connsiteY2" fmla="*/ 328613 h 328671"/>
              <a:gd name="connsiteX3" fmla="*/ 471487 w 757237"/>
              <a:gd name="connsiteY3" fmla="*/ 142875 h 328671"/>
              <a:gd name="connsiteX4" fmla="*/ 757237 w 757237"/>
              <a:gd name="connsiteY4" fmla="*/ 114301 h 328671"/>
              <a:gd name="connsiteX0" fmla="*/ 0 w 757237"/>
              <a:gd name="connsiteY0" fmla="*/ 0 h 328613"/>
              <a:gd name="connsiteX1" fmla="*/ 114299 w 757237"/>
              <a:gd name="connsiteY1" fmla="*/ 142875 h 328613"/>
              <a:gd name="connsiteX2" fmla="*/ 290512 w 757237"/>
              <a:gd name="connsiteY2" fmla="*/ 328613 h 328613"/>
              <a:gd name="connsiteX3" fmla="*/ 471487 w 757237"/>
              <a:gd name="connsiteY3" fmla="*/ 142875 h 328613"/>
              <a:gd name="connsiteX4" fmla="*/ 757237 w 757237"/>
              <a:gd name="connsiteY4" fmla="*/ 114301 h 32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328613">
                <a:moveTo>
                  <a:pt x="0" y="0"/>
                </a:moveTo>
                <a:cubicBezTo>
                  <a:pt x="41672" y="63500"/>
                  <a:pt x="65087" y="79374"/>
                  <a:pt x="114299" y="142875"/>
                </a:cubicBezTo>
                <a:cubicBezTo>
                  <a:pt x="163511" y="206376"/>
                  <a:pt x="230981" y="328613"/>
                  <a:pt x="290512" y="328613"/>
                </a:cubicBezTo>
                <a:cubicBezTo>
                  <a:pt x="350043" y="328613"/>
                  <a:pt x="366712" y="204787"/>
                  <a:pt x="471487" y="142875"/>
                </a:cubicBezTo>
                <a:cubicBezTo>
                  <a:pt x="576262" y="80963"/>
                  <a:pt x="661987" y="123826"/>
                  <a:pt x="757237" y="114301"/>
                </a:cubicBezTo>
              </a:path>
            </a:pathLst>
          </a:custGeom>
          <a:noFill/>
          <a:ln w="25400">
            <a:solidFill>
              <a:schemeClr val="tx1">
                <a:lumMod val="50000"/>
                <a:lumOff val="50000"/>
              </a:schemeClr>
            </a:solidFill>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A00E708-E516-5CE5-51F8-C887B0F3F023}"/>
              </a:ext>
            </a:extLst>
          </p:cNvPr>
          <p:cNvGrpSpPr/>
          <p:nvPr/>
        </p:nvGrpSpPr>
        <p:grpSpPr>
          <a:xfrm>
            <a:off x="1060373" y="2554134"/>
            <a:ext cx="892969" cy="892969"/>
            <a:chOff x="1060373" y="2554134"/>
            <a:chExt cx="892969" cy="892969"/>
          </a:xfrm>
        </p:grpSpPr>
        <p:sp>
          <p:nvSpPr>
            <p:cNvPr id="30" name="Shape 93">
              <a:extLst>
                <a:ext uri="{FF2B5EF4-FFF2-40B4-BE49-F238E27FC236}">
                  <a16:creationId xmlns:a16="http://schemas.microsoft.com/office/drawing/2014/main" id="{D312A957-CF06-970A-2DC2-EB42146A4CC2}"/>
                </a:ext>
              </a:extLst>
            </p:cNvPr>
            <p:cNvSpPr/>
            <p:nvPr/>
          </p:nvSpPr>
          <p:spPr>
            <a:xfrm>
              <a:off x="1060373" y="2554134"/>
              <a:ext cx="892969" cy="892969"/>
            </a:xfrm>
            <a:prstGeom prst="rect">
              <a:avLst/>
            </a:prstGeom>
            <a:solidFill>
              <a:schemeClr val="bg1">
                <a:lumMod val="85000"/>
              </a:schemeClr>
            </a:solidFill>
            <a:ln w="12700">
              <a:miter lim="400000"/>
            </a:ln>
            <a:effectLst>
              <a:outerShdw blurRad="38100" dist="25400" dir="5400000" rotWithShape="0">
                <a:srgbClr val="000000">
                  <a:alpha val="50000"/>
                </a:srgbClr>
              </a:outerShdw>
            </a:effectLst>
          </p:spPr>
          <p:txBody>
            <a:bodyPr lIns="35717" tIns="35717" rIns="35717" bIns="35717" anchor="ctr"/>
            <a:lstStyle/>
            <a:p>
              <a:pPr lvl="0">
                <a:defRPr sz="2400">
                  <a:solidFill>
                    <a:srgbClr val="FFFFFF"/>
                  </a:solidFill>
                </a:defRPr>
              </a:pPr>
              <a:endParaRPr/>
            </a:p>
          </p:txBody>
        </p:sp>
        <p:sp>
          <p:nvSpPr>
            <p:cNvPr id="31" name="Shape 94">
              <a:extLst>
                <a:ext uri="{FF2B5EF4-FFF2-40B4-BE49-F238E27FC236}">
                  <a16:creationId xmlns:a16="http://schemas.microsoft.com/office/drawing/2014/main" id="{2E78F300-7335-B555-6AD1-9FEED3C07908}"/>
                </a:ext>
              </a:extLst>
            </p:cNvPr>
            <p:cNvSpPr/>
            <p:nvPr/>
          </p:nvSpPr>
          <p:spPr>
            <a:xfrm>
              <a:off x="1131811" y="2616643"/>
              <a:ext cx="224777" cy="2247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12700">
              <a:miter lim="400000"/>
            </a:ln>
            <a:effectLst>
              <a:outerShdw blurRad="38100" dist="25400" dir="5400000" rotWithShape="0">
                <a:srgbClr val="000000">
                  <a:alpha val="50000"/>
                </a:srgbClr>
              </a:outerShdw>
            </a:effectLst>
          </p:spPr>
          <p:txBody>
            <a:bodyPr lIns="35717" tIns="35717" rIns="35717" bIns="35717" anchor="ctr"/>
            <a:lstStyle/>
            <a:p>
              <a:pPr lvl="0">
                <a:defRPr sz="2400">
                  <a:solidFill>
                    <a:srgbClr val="FFFFFF"/>
                  </a:solidFill>
                </a:defRPr>
              </a:pPr>
              <a:endParaRPr/>
            </a:p>
          </p:txBody>
        </p:sp>
        <p:sp>
          <p:nvSpPr>
            <p:cNvPr id="47" name="Freeform 63">
              <a:extLst>
                <a:ext uri="{FF2B5EF4-FFF2-40B4-BE49-F238E27FC236}">
                  <a16:creationId xmlns:a16="http://schemas.microsoft.com/office/drawing/2014/main" id="{AA1D72BE-11DB-97E1-A44F-B77C0264EDDD}"/>
                </a:ext>
              </a:extLst>
            </p:cNvPr>
            <p:cNvSpPr/>
            <p:nvPr/>
          </p:nvSpPr>
          <p:spPr>
            <a:xfrm>
              <a:off x="1118712" y="2612592"/>
              <a:ext cx="757237" cy="328613"/>
            </a:xfrm>
            <a:custGeom>
              <a:avLst/>
              <a:gdLst>
                <a:gd name="connsiteX0" fmla="*/ 0 w 709612"/>
                <a:gd name="connsiteY0" fmla="*/ 0 h 338137"/>
                <a:gd name="connsiteX1" fmla="*/ 147637 w 709612"/>
                <a:gd name="connsiteY1" fmla="*/ 133350 h 338137"/>
                <a:gd name="connsiteX2" fmla="*/ 223837 w 709612"/>
                <a:gd name="connsiteY2" fmla="*/ 261937 h 338137"/>
                <a:gd name="connsiteX3" fmla="*/ 304800 w 709612"/>
                <a:gd name="connsiteY3" fmla="*/ 338137 h 338137"/>
                <a:gd name="connsiteX4" fmla="*/ 404812 w 709612"/>
                <a:gd name="connsiteY4" fmla="*/ 304800 h 338137"/>
                <a:gd name="connsiteX5" fmla="*/ 471487 w 709612"/>
                <a:gd name="connsiteY5" fmla="*/ 142875 h 338137"/>
                <a:gd name="connsiteX6" fmla="*/ 623887 w 709612"/>
                <a:gd name="connsiteY6" fmla="*/ 47625 h 338137"/>
                <a:gd name="connsiteX7" fmla="*/ 709612 w 709612"/>
                <a:gd name="connsiteY7" fmla="*/ 109537 h 338137"/>
                <a:gd name="connsiteX8" fmla="*/ 709612 w 709612"/>
                <a:gd name="connsiteY8" fmla="*/ 109537 h 338137"/>
                <a:gd name="connsiteX0" fmla="*/ 0 w 709612"/>
                <a:gd name="connsiteY0" fmla="*/ 0 h 338137"/>
                <a:gd name="connsiteX1" fmla="*/ 119062 w 709612"/>
                <a:gd name="connsiteY1" fmla="*/ 133350 h 338137"/>
                <a:gd name="connsiteX2" fmla="*/ 223837 w 709612"/>
                <a:gd name="connsiteY2" fmla="*/ 261937 h 338137"/>
                <a:gd name="connsiteX3" fmla="*/ 304800 w 709612"/>
                <a:gd name="connsiteY3" fmla="*/ 338137 h 338137"/>
                <a:gd name="connsiteX4" fmla="*/ 404812 w 709612"/>
                <a:gd name="connsiteY4" fmla="*/ 304800 h 338137"/>
                <a:gd name="connsiteX5" fmla="*/ 471487 w 709612"/>
                <a:gd name="connsiteY5" fmla="*/ 142875 h 338137"/>
                <a:gd name="connsiteX6" fmla="*/ 623887 w 709612"/>
                <a:gd name="connsiteY6" fmla="*/ 47625 h 338137"/>
                <a:gd name="connsiteX7" fmla="*/ 709612 w 709612"/>
                <a:gd name="connsiteY7" fmla="*/ 109537 h 338137"/>
                <a:gd name="connsiteX8" fmla="*/ 709612 w 709612"/>
                <a:gd name="connsiteY8" fmla="*/ 109537 h 338137"/>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404812 w 709612"/>
                <a:gd name="connsiteY4" fmla="*/ 304800 h 342900"/>
                <a:gd name="connsiteX5" fmla="*/ 471487 w 709612"/>
                <a:gd name="connsiteY5" fmla="*/ 142875 h 342900"/>
                <a:gd name="connsiteX6" fmla="*/ 623887 w 709612"/>
                <a:gd name="connsiteY6" fmla="*/ 47625 h 342900"/>
                <a:gd name="connsiteX7" fmla="*/ 709612 w 709612"/>
                <a:gd name="connsiteY7" fmla="*/ 109537 h 342900"/>
                <a:gd name="connsiteX8" fmla="*/ 709612 w 709612"/>
                <a:gd name="connsiteY8" fmla="*/ 109537 h 342900"/>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395287 w 709612"/>
                <a:gd name="connsiteY4" fmla="*/ 247650 h 342900"/>
                <a:gd name="connsiteX5" fmla="*/ 471487 w 709612"/>
                <a:gd name="connsiteY5" fmla="*/ 142875 h 342900"/>
                <a:gd name="connsiteX6" fmla="*/ 623887 w 709612"/>
                <a:gd name="connsiteY6" fmla="*/ 47625 h 342900"/>
                <a:gd name="connsiteX7" fmla="*/ 709612 w 709612"/>
                <a:gd name="connsiteY7" fmla="*/ 109537 h 342900"/>
                <a:gd name="connsiteX8" fmla="*/ 709612 w 709612"/>
                <a:gd name="connsiteY8" fmla="*/ 109537 h 342900"/>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395287 w 709612"/>
                <a:gd name="connsiteY4" fmla="*/ 247650 h 342900"/>
                <a:gd name="connsiteX5" fmla="*/ 471487 w 709612"/>
                <a:gd name="connsiteY5" fmla="*/ 142875 h 342900"/>
                <a:gd name="connsiteX6" fmla="*/ 581025 w 709612"/>
                <a:gd name="connsiteY6" fmla="*/ 80962 h 342900"/>
                <a:gd name="connsiteX7" fmla="*/ 709612 w 709612"/>
                <a:gd name="connsiteY7" fmla="*/ 109537 h 342900"/>
                <a:gd name="connsiteX8" fmla="*/ 709612 w 709612"/>
                <a:gd name="connsiteY8" fmla="*/ 109537 h 342900"/>
                <a:gd name="connsiteX0" fmla="*/ 0 w 713426"/>
                <a:gd name="connsiteY0" fmla="*/ 0 h 342900"/>
                <a:gd name="connsiteX1" fmla="*/ 119062 w 713426"/>
                <a:gd name="connsiteY1" fmla="*/ 133350 h 342900"/>
                <a:gd name="connsiteX2" fmla="*/ 223837 w 713426"/>
                <a:gd name="connsiteY2" fmla="*/ 261937 h 342900"/>
                <a:gd name="connsiteX3" fmla="*/ 271462 w 713426"/>
                <a:gd name="connsiteY3" fmla="*/ 342900 h 342900"/>
                <a:gd name="connsiteX4" fmla="*/ 395287 w 713426"/>
                <a:gd name="connsiteY4" fmla="*/ 247650 h 342900"/>
                <a:gd name="connsiteX5" fmla="*/ 471487 w 713426"/>
                <a:gd name="connsiteY5" fmla="*/ 142875 h 342900"/>
                <a:gd name="connsiteX6" fmla="*/ 581025 w 713426"/>
                <a:gd name="connsiteY6" fmla="*/ 80962 h 342900"/>
                <a:gd name="connsiteX7" fmla="*/ 709612 w 713426"/>
                <a:gd name="connsiteY7" fmla="*/ 109537 h 342900"/>
                <a:gd name="connsiteX8" fmla="*/ 676275 w 713426"/>
                <a:gd name="connsiteY8" fmla="*/ 9525 h 342900"/>
                <a:gd name="connsiteX0" fmla="*/ 0 w 764187"/>
                <a:gd name="connsiteY0" fmla="*/ 0 h 342900"/>
                <a:gd name="connsiteX1" fmla="*/ 119062 w 764187"/>
                <a:gd name="connsiteY1" fmla="*/ 133350 h 342900"/>
                <a:gd name="connsiteX2" fmla="*/ 223837 w 764187"/>
                <a:gd name="connsiteY2" fmla="*/ 261937 h 342900"/>
                <a:gd name="connsiteX3" fmla="*/ 271462 w 764187"/>
                <a:gd name="connsiteY3" fmla="*/ 342900 h 342900"/>
                <a:gd name="connsiteX4" fmla="*/ 395287 w 764187"/>
                <a:gd name="connsiteY4" fmla="*/ 247650 h 342900"/>
                <a:gd name="connsiteX5" fmla="*/ 471487 w 764187"/>
                <a:gd name="connsiteY5" fmla="*/ 142875 h 342900"/>
                <a:gd name="connsiteX6" fmla="*/ 581025 w 764187"/>
                <a:gd name="connsiteY6" fmla="*/ 80962 h 342900"/>
                <a:gd name="connsiteX7" fmla="*/ 709612 w 764187"/>
                <a:gd name="connsiteY7" fmla="*/ 109537 h 342900"/>
                <a:gd name="connsiteX8" fmla="*/ 762000 w 764187"/>
                <a:gd name="connsiteY8" fmla="*/ 166688 h 342900"/>
                <a:gd name="connsiteX0" fmla="*/ 0 w 762000"/>
                <a:gd name="connsiteY0" fmla="*/ 0 h 342900"/>
                <a:gd name="connsiteX1" fmla="*/ 119062 w 762000"/>
                <a:gd name="connsiteY1" fmla="*/ 133350 h 342900"/>
                <a:gd name="connsiteX2" fmla="*/ 223837 w 762000"/>
                <a:gd name="connsiteY2" fmla="*/ 261937 h 342900"/>
                <a:gd name="connsiteX3" fmla="*/ 271462 w 762000"/>
                <a:gd name="connsiteY3" fmla="*/ 342900 h 342900"/>
                <a:gd name="connsiteX4" fmla="*/ 395287 w 762000"/>
                <a:gd name="connsiteY4" fmla="*/ 247650 h 342900"/>
                <a:gd name="connsiteX5" fmla="*/ 471487 w 762000"/>
                <a:gd name="connsiteY5" fmla="*/ 142875 h 342900"/>
                <a:gd name="connsiteX6" fmla="*/ 581025 w 762000"/>
                <a:gd name="connsiteY6" fmla="*/ 80962 h 342900"/>
                <a:gd name="connsiteX7" fmla="*/ 762000 w 762000"/>
                <a:gd name="connsiteY7" fmla="*/ 166688 h 342900"/>
                <a:gd name="connsiteX0" fmla="*/ 0 w 757237"/>
                <a:gd name="connsiteY0" fmla="*/ 0 h 342900"/>
                <a:gd name="connsiteX1" fmla="*/ 119062 w 757237"/>
                <a:gd name="connsiteY1" fmla="*/ 133350 h 342900"/>
                <a:gd name="connsiteX2" fmla="*/ 223837 w 757237"/>
                <a:gd name="connsiteY2" fmla="*/ 261937 h 342900"/>
                <a:gd name="connsiteX3" fmla="*/ 271462 w 757237"/>
                <a:gd name="connsiteY3" fmla="*/ 342900 h 342900"/>
                <a:gd name="connsiteX4" fmla="*/ 395287 w 757237"/>
                <a:gd name="connsiteY4" fmla="*/ 247650 h 342900"/>
                <a:gd name="connsiteX5" fmla="*/ 471487 w 757237"/>
                <a:gd name="connsiteY5" fmla="*/ 142875 h 342900"/>
                <a:gd name="connsiteX6" fmla="*/ 581025 w 757237"/>
                <a:gd name="connsiteY6" fmla="*/ 80962 h 342900"/>
                <a:gd name="connsiteX7" fmla="*/ 757237 w 757237"/>
                <a:gd name="connsiteY7" fmla="*/ 114301 h 342900"/>
                <a:gd name="connsiteX0" fmla="*/ 0 w 757237"/>
                <a:gd name="connsiteY0" fmla="*/ 0 h 342900"/>
                <a:gd name="connsiteX1" fmla="*/ 119062 w 757237"/>
                <a:gd name="connsiteY1" fmla="*/ 133350 h 342900"/>
                <a:gd name="connsiteX2" fmla="*/ 200024 w 757237"/>
                <a:gd name="connsiteY2" fmla="*/ 304800 h 342900"/>
                <a:gd name="connsiteX3" fmla="*/ 271462 w 757237"/>
                <a:gd name="connsiteY3" fmla="*/ 342900 h 342900"/>
                <a:gd name="connsiteX4" fmla="*/ 395287 w 757237"/>
                <a:gd name="connsiteY4" fmla="*/ 247650 h 342900"/>
                <a:gd name="connsiteX5" fmla="*/ 471487 w 757237"/>
                <a:gd name="connsiteY5" fmla="*/ 142875 h 342900"/>
                <a:gd name="connsiteX6" fmla="*/ 581025 w 757237"/>
                <a:gd name="connsiteY6" fmla="*/ 80962 h 342900"/>
                <a:gd name="connsiteX7" fmla="*/ 757237 w 757237"/>
                <a:gd name="connsiteY7" fmla="*/ 114301 h 342900"/>
                <a:gd name="connsiteX0" fmla="*/ 0 w 757237"/>
                <a:gd name="connsiteY0" fmla="*/ 0 h 328613"/>
                <a:gd name="connsiteX1" fmla="*/ 119062 w 757237"/>
                <a:gd name="connsiteY1" fmla="*/ 13335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100012 w 757237"/>
                <a:gd name="connsiteY1" fmla="*/ 15240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100012 w 757237"/>
                <a:gd name="connsiteY1" fmla="*/ 15240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200024 w 757237"/>
                <a:gd name="connsiteY1" fmla="*/ 304800 h 328613"/>
                <a:gd name="connsiteX2" fmla="*/ 290512 w 757237"/>
                <a:gd name="connsiteY2" fmla="*/ 328613 h 328613"/>
                <a:gd name="connsiteX3" fmla="*/ 395287 w 757237"/>
                <a:gd name="connsiteY3" fmla="*/ 247650 h 328613"/>
                <a:gd name="connsiteX4" fmla="*/ 471487 w 757237"/>
                <a:gd name="connsiteY4" fmla="*/ 142875 h 328613"/>
                <a:gd name="connsiteX5" fmla="*/ 581025 w 757237"/>
                <a:gd name="connsiteY5" fmla="*/ 80962 h 328613"/>
                <a:gd name="connsiteX6" fmla="*/ 757237 w 757237"/>
                <a:gd name="connsiteY6" fmla="*/ 114301 h 328613"/>
                <a:gd name="connsiteX0" fmla="*/ 0 w 757237"/>
                <a:gd name="connsiteY0" fmla="*/ 0 h 328613"/>
                <a:gd name="connsiteX1" fmla="*/ 157161 w 757237"/>
                <a:gd name="connsiteY1" fmla="*/ 123825 h 328613"/>
                <a:gd name="connsiteX2" fmla="*/ 290512 w 757237"/>
                <a:gd name="connsiteY2" fmla="*/ 328613 h 328613"/>
                <a:gd name="connsiteX3" fmla="*/ 395287 w 757237"/>
                <a:gd name="connsiteY3" fmla="*/ 247650 h 328613"/>
                <a:gd name="connsiteX4" fmla="*/ 471487 w 757237"/>
                <a:gd name="connsiteY4" fmla="*/ 142875 h 328613"/>
                <a:gd name="connsiteX5" fmla="*/ 581025 w 757237"/>
                <a:gd name="connsiteY5" fmla="*/ 80962 h 328613"/>
                <a:gd name="connsiteX6" fmla="*/ 757237 w 757237"/>
                <a:gd name="connsiteY6" fmla="*/ 114301 h 328613"/>
                <a:gd name="connsiteX0" fmla="*/ 0 w 757237"/>
                <a:gd name="connsiteY0" fmla="*/ 0 h 349499"/>
                <a:gd name="connsiteX1" fmla="*/ 157161 w 757237"/>
                <a:gd name="connsiteY1" fmla="*/ 123825 h 349499"/>
                <a:gd name="connsiteX2" fmla="*/ 290512 w 757237"/>
                <a:gd name="connsiteY2" fmla="*/ 328613 h 349499"/>
                <a:gd name="connsiteX3" fmla="*/ 395287 w 757237"/>
                <a:gd name="connsiteY3" fmla="*/ 247650 h 349499"/>
                <a:gd name="connsiteX4" fmla="*/ 471487 w 757237"/>
                <a:gd name="connsiteY4" fmla="*/ 142875 h 349499"/>
                <a:gd name="connsiteX5" fmla="*/ 581025 w 757237"/>
                <a:gd name="connsiteY5" fmla="*/ 80962 h 349499"/>
                <a:gd name="connsiteX6" fmla="*/ 757237 w 757237"/>
                <a:gd name="connsiteY6" fmla="*/ 114301 h 349499"/>
                <a:gd name="connsiteX0" fmla="*/ 0 w 757237"/>
                <a:gd name="connsiteY0" fmla="*/ 0 h 328927"/>
                <a:gd name="connsiteX1" fmla="*/ 157161 w 757237"/>
                <a:gd name="connsiteY1" fmla="*/ 123825 h 328927"/>
                <a:gd name="connsiteX2" fmla="*/ 290512 w 757237"/>
                <a:gd name="connsiteY2" fmla="*/ 328613 h 328927"/>
                <a:gd name="connsiteX3" fmla="*/ 395287 w 757237"/>
                <a:gd name="connsiteY3" fmla="*/ 247650 h 328927"/>
                <a:gd name="connsiteX4" fmla="*/ 471487 w 757237"/>
                <a:gd name="connsiteY4" fmla="*/ 142875 h 328927"/>
                <a:gd name="connsiteX5" fmla="*/ 581025 w 757237"/>
                <a:gd name="connsiteY5" fmla="*/ 80962 h 328927"/>
                <a:gd name="connsiteX6" fmla="*/ 757237 w 757237"/>
                <a:gd name="connsiteY6" fmla="*/ 114301 h 328927"/>
                <a:gd name="connsiteX0" fmla="*/ 0 w 757237"/>
                <a:gd name="connsiteY0" fmla="*/ 0 h 328927"/>
                <a:gd name="connsiteX1" fmla="*/ 157161 w 757237"/>
                <a:gd name="connsiteY1" fmla="*/ 123825 h 328927"/>
                <a:gd name="connsiteX2" fmla="*/ 290512 w 757237"/>
                <a:gd name="connsiteY2" fmla="*/ 328613 h 328927"/>
                <a:gd name="connsiteX3" fmla="*/ 395287 w 757237"/>
                <a:gd name="connsiteY3" fmla="*/ 247650 h 328927"/>
                <a:gd name="connsiteX4" fmla="*/ 471487 w 757237"/>
                <a:gd name="connsiteY4" fmla="*/ 142875 h 328927"/>
                <a:gd name="connsiteX5" fmla="*/ 581025 w 757237"/>
                <a:gd name="connsiteY5" fmla="*/ 80962 h 328927"/>
                <a:gd name="connsiteX6" fmla="*/ 757237 w 757237"/>
                <a:gd name="connsiteY6" fmla="*/ 114301 h 328927"/>
                <a:gd name="connsiteX0" fmla="*/ 0 w 757237"/>
                <a:gd name="connsiteY0" fmla="*/ 0 h 328917"/>
                <a:gd name="connsiteX1" fmla="*/ 157161 w 757237"/>
                <a:gd name="connsiteY1" fmla="*/ 123825 h 328917"/>
                <a:gd name="connsiteX2" fmla="*/ 290512 w 757237"/>
                <a:gd name="connsiteY2" fmla="*/ 328613 h 328917"/>
                <a:gd name="connsiteX3" fmla="*/ 395287 w 757237"/>
                <a:gd name="connsiteY3" fmla="*/ 247650 h 328917"/>
                <a:gd name="connsiteX4" fmla="*/ 471487 w 757237"/>
                <a:gd name="connsiteY4" fmla="*/ 142875 h 328917"/>
                <a:gd name="connsiteX5" fmla="*/ 581025 w 757237"/>
                <a:gd name="connsiteY5" fmla="*/ 80962 h 328917"/>
                <a:gd name="connsiteX6" fmla="*/ 757237 w 757237"/>
                <a:gd name="connsiteY6" fmla="*/ 114301 h 328917"/>
                <a:gd name="connsiteX0" fmla="*/ 0 w 757237"/>
                <a:gd name="connsiteY0" fmla="*/ 0 h 328663"/>
                <a:gd name="connsiteX1" fmla="*/ 157161 w 757237"/>
                <a:gd name="connsiteY1" fmla="*/ 123825 h 328663"/>
                <a:gd name="connsiteX2" fmla="*/ 290512 w 757237"/>
                <a:gd name="connsiteY2" fmla="*/ 328613 h 328663"/>
                <a:gd name="connsiteX3" fmla="*/ 471487 w 757237"/>
                <a:gd name="connsiteY3" fmla="*/ 142875 h 328663"/>
                <a:gd name="connsiteX4" fmla="*/ 581025 w 757237"/>
                <a:gd name="connsiteY4" fmla="*/ 80962 h 328663"/>
                <a:gd name="connsiteX5" fmla="*/ 757237 w 757237"/>
                <a:gd name="connsiteY5" fmla="*/ 114301 h 328663"/>
                <a:gd name="connsiteX0" fmla="*/ 0 w 757237"/>
                <a:gd name="connsiteY0" fmla="*/ 0 h 328663"/>
                <a:gd name="connsiteX1" fmla="*/ 157161 w 757237"/>
                <a:gd name="connsiteY1" fmla="*/ 123825 h 328663"/>
                <a:gd name="connsiteX2" fmla="*/ 290512 w 757237"/>
                <a:gd name="connsiteY2" fmla="*/ 328613 h 328663"/>
                <a:gd name="connsiteX3" fmla="*/ 471487 w 757237"/>
                <a:gd name="connsiteY3" fmla="*/ 142875 h 328663"/>
                <a:gd name="connsiteX4" fmla="*/ 757237 w 757237"/>
                <a:gd name="connsiteY4" fmla="*/ 114301 h 328663"/>
                <a:gd name="connsiteX0" fmla="*/ 0 w 757237"/>
                <a:gd name="connsiteY0" fmla="*/ 0 h 328654"/>
                <a:gd name="connsiteX1" fmla="*/ 157161 w 757237"/>
                <a:gd name="connsiteY1" fmla="*/ 123825 h 328654"/>
                <a:gd name="connsiteX2" fmla="*/ 290512 w 757237"/>
                <a:gd name="connsiteY2" fmla="*/ 328613 h 328654"/>
                <a:gd name="connsiteX3" fmla="*/ 471487 w 757237"/>
                <a:gd name="connsiteY3" fmla="*/ 142875 h 328654"/>
                <a:gd name="connsiteX4" fmla="*/ 757237 w 757237"/>
                <a:gd name="connsiteY4" fmla="*/ 114301 h 328654"/>
                <a:gd name="connsiteX0" fmla="*/ 0 w 757237"/>
                <a:gd name="connsiteY0" fmla="*/ 0 h 328671"/>
                <a:gd name="connsiteX1" fmla="*/ 157161 w 757237"/>
                <a:gd name="connsiteY1" fmla="*/ 123825 h 328671"/>
                <a:gd name="connsiteX2" fmla="*/ 290512 w 757237"/>
                <a:gd name="connsiteY2" fmla="*/ 328613 h 328671"/>
                <a:gd name="connsiteX3" fmla="*/ 471487 w 757237"/>
                <a:gd name="connsiteY3" fmla="*/ 142875 h 328671"/>
                <a:gd name="connsiteX4" fmla="*/ 757237 w 757237"/>
                <a:gd name="connsiteY4" fmla="*/ 114301 h 328671"/>
                <a:gd name="connsiteX0" fmla="*/ 0 w 757237"/>
                <a:gd name="connsiteY0" fmla="*/ 0 h 328613"/>
                <a:gd name="connsiteX1" fmla="*/ 114299 w 757237"/>
                <a:gd name="connsiteY1" fmla="*/ 142875 h 328613"/>
                <a:gd name="connsiteX2" fmla="*/ 290512 w 757237"/>
                <a:gd name="connsiteY2" fmla="*/ 328613 h 328613"/>
                <a:gd name="connsiteX3" fmla="*/ 471487 w 757237"/>
                <a:gd name="connsiteY3" fmla="*/ 142875 h 328613"/>
                <a:gd name="connsiteX4" fmla="*/ 757237 w 757237"/>
                <a:gd name="connsiteY4" fmla="*/ 114301 h 32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328613">
                  <a:moveTo>
                    <a:pt x="0" y="0"/>
                  </a:moveTo>
                  <a:cubicBezTo>
                    <a:pt x="41672" y="63500"/>
                    <a:pt x="65087" y="79374"/>
                    <a:pt x="114299" y="142875"/>
                  </a:cubicBezTo>
                  <a:cubicBezTo>
                    <a:pt x="163511" y="206376"/>
                    <a:pt x="230981" y="328613"/>
                    <a:pt x="290512" y="328613"/>
                  </a:cubicBezTo>
                  <a:cubicBezTo>
                    <a:pt x="350043" y="328613"/>
                    <a:pt x="366712" y="204787"/>
                    <a:pt x="471487" y="142875"/>
                  </a:cubicBezTo>
                  <a:cubicBezTo>
                    <a:pt x="576262" y="80963"/>
                    <a:pt x="661987" y="123826"/>
                    <a:pt x="757237" y="114301"/>
                  </a:cubicBezTo>
                </a:path>
              </a:pathLst>
            </a:custGeom>
            <a:noFill/>
            <a:ln w="25400">
              <a:solidFill>
                <a:schemeClr val="tx1">
                  <a:lumMod val="50000"/>
                  <a:lumOff val="50000"/>
                </a:schemeClr>
              </a:solidFill>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4CD95D9-8D4F-7CAE-56B5-B7C268773A02}"/>
              </a:ext>
            </a:extLst>
          </p:cNvPr>
          <p:cNvGrpSpPr/>
          <p:nvPr/>
        </p:nvGrpSpPr>
        <p:grpSpPr>
          <a:xfrm>
            <a:off x="2196013" y="2554134"/>
            <a:ext cx="892969" cy="892970"/>
            <a:chOff x="2196013" y="2554134"/>
            <a:chExt cx="892969" cy="892970"/>
          </a:xfrm>
        </p:grpSpPr>
        <p:sp>
          <p:nvSpPr>
            <p:cNvPr id="35" name="Shape 100">
              <a:extLst>
                <a:ext uri="{FF2B5EF4-FFF2-40B4-BE49-F238E27FC236}">
                  <a16:creationId xmlns:a16="http://schemas.microsoft.com/office/drawing/2014/main" id="{1D3AC6D8-E152-9470-7743-814C75060990}"/>
                </a:ext>
              </a:extLst>
            </p:cNvPr>
            <p:cNvSpPr/>
            <p:nvPr/>
          </p:nvSpPr>
          <p:spPr>
            <a:xfrm>
              <a:off x="2196013" y="2554134"/>
              <a:ext cx="892969" cy="892970"/>
            </a:xfrm>
            <a:prstGeom prst="rect">
              <a:avLst/>
            </a:prstGeom>
            <a:solidFill>
              <a:schemeClr val="bg1">
                <a:lumMod val="85000"/>
              </a:scheme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lvl="0">
                <a:defRPr sz="2400">
                  <a:solidFill>
                    <a:srgbClr val="FFFFFF"/>
                  </a:solidFill>
                </a:defRPr>
              </a:pPr>
              <a:endParaRPr/>
            </a:p>
          </p:txBody>
        </p:sp>
        <p:sp>
          <p:nvSpPr>
            <p:cNvPr id="36" name="Shape 101">
              <a:extLst>
                <a:ext uri="{FF2B5EF4-FFF2-40B4-BE49-F238E27FC236}">
                  <a16:creationId xmlns:a16="http://schemas.microsoft.com/office/drawing/2014/main" id="{660CFE9B-0857-F0AE-B85C-C70DD35611F1}"/>
                </a:ext>
              </a:extLst>
            </p:cNvPr>
            <p:cNvSpPr/>
            <p:nvPr/>
          </p:nvSpPr>
          <p:spPr>
            <a:xfrm>
              <a:off x="2428185" y="2888230"/>
              <a:ext cx="224777" cy="224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lvl="0">
                <a:defRPr sz="2400">
                  <a:solidFill>
                    <a:srgbClr val="FFFFFF"/>
                  </a:solidFill>
                </a:defRPr>
              </a:pPr>
              <a:endParaRPr/>
            </a:p>
          </p:txBody>
        </p:sp>
        <p:sp>
          <p:nvSpPr>
            <p:cNvPr id="48" name="Freeform 64">
              <a:extLst>
                <a:ext uri="{FF2B5EF4-FFF2-40B4-BE49-F238E27FC236}">
                  <a16:creationId xmlns:a16="http://schemas.microsoft.com/office/drawing/2014/main" id="{2BC69E9E-902F-8829-7E7E-B2D7AA352A6C}"/>
                </a:ext>
              </a:extLst>
            </p:cNvPr>
            <p:cNvSpPr/>
            <p:nvPr/>
          </p:nvSpPr>
          <p:spPr>
            <a:xfrm>
              <a:off x="2262151" y="2616642"/>
              <a:ext cx="757237" cy="328613"/>
            </a:xfrm>
            <a:custGeom>
              <a:avLst/>
              <a:gdLst>
                <a:gd name="connsiteX0" fmla="*/ 0 w 709612"/>
                <a:gd name="connsiteY0" fmla="*/ 0 h 338137"/>
                <a:gd name="connsiteX1" fmla="*/ 147637 w 709612"/>
                <a:gd name="connsiteY1" fmla="*/ 133350 h 338137"/>
                <a:gd name="connsiteX2" fmla="*/ 223837 w 709612"/>
                <a:gd name="connsiteY2" fmla="*/ 261937 h 338137"/>
                <a:gd name="connsiteX3" fmla="*/ 304800 w 709612"/>
                <a:gd name="connsiteY3" fmla="*/ 338137 h 338137"/>
                <a:gd name="connsiteX4" fmla="*/ 404812 w 709612"/>
                <a:gd name="connsiteY4" fmla="*/ 304800 h 338137"/>
                <a:gd name="connsiteX5" fmla="*/ 471487 w 709612"/>
                <a:gd name="connsiteY5" fmla="*/ 142875 h 338137"/>
                <a:gd name="connsiteX6" fmla="*/ 623887 w 709612"/>
                <a:gd name="connsiteY6" fmla="*/ 47625 h 338137"/>
                <a:gd name="connsiteX7" fmla="*/ 709612 w 709612"/>
                <a:gd name="connsiteY7" fmla="*/ 109537 h 338137"/>
                <a:gd name="connsiteX8" fmla="*/ 709612 w 709612"/>
                <a:gd name="connsiteY8" fmla="*/ 109537 h 338137"/>
                <a:gd name="connsiteX0" fmla="*/ 0 w 709612"/>
                <a:gd name="connsiteY0" fmla="*/ 0 h 338137"/>
                <a:gd name="connsiteX1" fmla="*/ 119062 w 709612"/>
                <a:gd name="connsiteY1" fmla="*/ 133350 h 338137"/>
                <a:gd name="connsiteX2" fmla="*/ 223837 w 709612"/>
                <a:gd name="connsiteY2" fmla="*/ 261937 h 338137"/>
                <a:gd name="connsiteX3" fmla="*/ 304800 w 709612"/>
                <a:gd name="connsiteY3" fmla="*/ 338137 h 338137"/>
                <a:gd name="connsiteX4" fmla="*/ 404812 w 709612"/>
                <a:gd name="connsiteY4" fmla="*/ 304800 h 338137"/>
                <a:gd name="connsiteX5" fmla="*/ 471487 w 709612"/>
                <a:gd name="connsiteY5" fmla="*/ 142875 h 338137"/>
                <a:gd name="connsiteX6" fmla="*/ 623887 w 709612"/>
                <a:gd name="connsiteY6" fmla="*/ 47625 h 338137"/>
                <a:gd name="connsiteX7" fmla="*/ 709612 w 709612"/>
                <a:gd name="connsiteY7" fmla="*/ 109537 h 338137"/>
                <a:gd name="connsiteX8" fmla="*/ 709612 w 709612"/>
                <a:gd name="connsiteY8" fmla="*/ 109537 h 338137"/>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404812 w 709612"/>
                <a:gd name="connsiteY4" fmla="*/ 304800 h 342900"/>
                <a:gd name="connsiteX5" fmla="*/ 471487 w 709612"/>
                <a:gd name="connsiteY5" fmla="*/ 142875 h 342900"/>
                <a:gd name="connsiteX6" fmla="*/ 623887 w 709612"/>
                <a:gd name="connsiteY6" fmla="*/ 47625 h 342900"/>
                <a:gd name="connsiteX7" fmla="*/ 709612 w 709612"/>
                <a:gd name="connsiteY7" fmla="*/ 109537 h 342900"/>
                <a:gd name="connsiteX8" fmla="*/ 709612 w 709612"/>
                <a:gd name="connsiteY8" fmla="*/ 109537 h 342900"/>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395287 w 709612"/>
                <a:gd name="connsiteY4" fmla="*/ 247650 h 342900"/>
                <a:gd name="connsiteX5" fmla="*/ 471487 w 709612"/>
                <a:gd name="connsiteY5" fmla="*/ 142875 h 342900"/>
                <a:gd name="connsiteX6" fmla="*/ 623887 w 709612"/>
                <a:gd name="connsiteY6" fmla="*/ 47625 h 342900"/>
                <a:gd name="connsiteX7" fmla="*/ 709612 w 709612"/>
                <a:gd name="connsiteY7" fmla="*/ 109537 h 342900"/>
                <a:gd name="connsiteX8" fmla="*/ 709612 w 709612"/>
                <a:gd name="connsiteY8" fmla="*/ 109537 h 342900"/>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395287 w 709612"/>
                <a:gd name="connsiteY4" fmla="*/ 247650 h 342900"/>
                <a:gd name="connsiteX5" fmla="*/ 471487 w 709612"/>
                <a:gd name="connsiteY5" fmla="*/ 142875 h 342900"/>
                <a:gd name="connsiteX6" fmla="*/ 581025 w 709612"/>
                <a:gd name="connsiteY6" fmla="*/ 80962 h 342900"/>
                <a:gd name="connsiteX7" fmla="*/ 709612 w 709612"/>
                <a:gd name="connsiteY7" fmla="*/ 109537 h 342900"/>
                <a:gd name="connsiteX8" fmla="*/ 709612 w 709612"/>
                <a:gd name="connsiteY8" fmla="*/ 109537 h 342900"/>
                <a:gd name="connsiteX0" fmla="*/ 0 w 713426"/>
                <a:gd name="connsiteY0" fmla="*/ 0 h 342900"/>
                <a:gd name="connsiteX1" fmla="*/ 119062 w 713426"/>
                <a:gd name="connsiteY1" fmla="*/ 133350 h 342900"/>
                <a:gd name="connsiteX2" fmla="*/ 223837 w 713426"/>
                <a:gd name="connsiteY2" fmla="*/ 261937 h 342900"/>
                <a:gd name="connsiteX3" fmla="*/ 271462 w 713426"/>
                <a:gd name="connsiteY3" fmla="*/ 342900 h 342900"/>
                <a:gd name="connsiteX4" fmla="*/ 395287 w 713426"/>
                <a:gd name="connsiteY4" fmla="*/ 247650 h 342900"/>
                <a:gd name="connsiteX5" fmla="*/ 471487 w 713426"/>
                <a:gd name="connsiteY5" fmla="*/ 142875 h 342900"/>
                <a:gd name="connsiteX6" fmla="*/ 581025 w 713426"/>
                <a:gd name="connsiteY6" fmla="*/ 80962 h 342900"/>
                <a:gd name="connsiteX7" fmla="*/ 709612 w 713426"/>
                <a:gd name="connsiteY7" fmla="*/ 109537 h 342900"/>
                <a:gd name="connsiteX8" fmla="*/ 676275 w 713426"/>
                <a:gd name="connsiteY8" fmla="*/ 9525 h 342900"/>
                <a:gd name="connsiteX0" fmla="*/ 0 w 764187"/>
                <a:gd name="connsiteY0" fmla="*/ 0 h 342900"/>
                <a:gd name="connsiteX1" fmla="*/ 119062 w 764187"/>
                <a:gd name="connsiteY1" fmla="*/ 133350 h 342900"/>
                <a:gd name="connsiteX2" fmla="*/ 223837 w 764187"/>
                <a:gd name="connsiteY2" fmla="*/ 261937 h 342900"/>
                <a:gd name="connsiteX3" fmla="*/ 271462 w 764187"/>
                <a:gd name="connsiteY3" fmla="*/ 342900 h 342900"/>
                <a:gd name="connsiteX4" fmla="*/ 395287 w 764187"/>
                <a:gd name="connsiteY4" fmla="*/ 247650 h 342900"/>
                <a:gd name="connsiteX5" fmla="*/ 471487 w 764187"/>
                <a:gd name="connsiteY5" fmla="*/ 142875 h 342900"/>
                <a:gd name="connsiteX6" fmla="*/ 581025 w 764187"/>
                <a:gd name="connsiteY6" fmla="*/ 80962 h 342900"/>
                <a:gd name="connsiteX7" fmla="*/ 709612 w 764187"/>
                <a:gd name="connsiteY7" fmla="*/ 109537 h 342900"/>
                <a:gd name="connsiteX8" fmla="*/ 762000 w 764187"/>
                <a:gd name="connsiteY8" fmla="*/ 166688 h 342900"/>
                <a:gd name="connsiteX0" fmla="*/ 0 w 762000"/>
                <a:gd name="connsiteY0" fmla="*/ 0 h 342900"/>
                <a:gd name="connsiteX1" fmla="*/ 119062 w 762000"/>
                <a:gd name="connsiteY1" fmla="*/ 133350 h 342900"/>
                <a:gd name="connsiteX2" fmla="*/ 223837 w 762000"/>
                <a:gd name="connsiteY2" fmla="*/ 261937 h 342900"/>
                <a:gd name="connsiteX3" fmla="*/ 271462 w 762000"/>
                <a:gd name="connsiteY3" fmla="*/ 342900 h 342900"/>
                <a:gd name="connsiteX4" fmla="*/ 395287 w 762000"/>
                <a:gd name="connsiteY4" fmla="*/ 247650 h 342900"/>
                <a:gd name="connsiteX5" fmla="*/ 471487 w 762000"/>
                <a:gd name="connsiteY5" fmla="*/ 142875 h 342900"/>
                <a:gd name="connsiteX6" fmla="*/ 581025 w 762000"/>
                <a:gd name="connsiteY6" fmla="*/ 80962 h 342900"/>
                <a:gd name="connsiteX7" fmla="*/ 762000 w 762000"/>
                <a:gd name="connsiteY7" fmla="*/ 166688 h 342900"/>
                <a:gd name="connsiteX0" fmla="*/ 0 w 757237"/>
                <a:gd name="connsiteY0" fmla="*/ 0 h 342900"/>
                <a:gd name="connsiteX1" fmla="*/ 119062 w 757237"/>
                <a:gd name="connsiteY1" fmla="*/ 133350 h 342900"/>
                <a:gd name="connsiteX2" fmla="*/ 223837 w 757237"/>
                <a:gd name="connsiteY2" fmla="*/ 261937 h 342900"/>
                <a:gd name="connsiteX3" fmla="*/ 271462 w 757237"/>
                <a:gd name="connsiteY3" fmla="*/ 342900 h 342900"/>
                <a:gd name="connsiteX4" fmla="*/ 395287 w 757237"/>
                <a:gd name="connsiteY4" fmla="*/ 247650 h 342900"/>
                <a:gd name="connsiteX5" fmla="*/ 471487 w 757237"/>
                <a:gd name="connsiteY5" fmla="*/ 142875 h 342900"/>
                <a:gd name="connsiteX6" fmla="*/ 581025 w 757237"/>
                <a:gd name="connsiteY6" fmla="*/ 80962 h 342900"/>
                <a:gd name="connsiteX7" fmla="*/ 757237 w 757237"/>
                <a:gd name="connsiteY7" fmla="*/ 114301 h 342900"/>
                <a:gd name="connsiteX0" fmla="*/ 0 w 757237"/>
                <a:gd name="connsiteY0" fmla="*/ 0 h 342900"/>
                <a:gd name="connsiteX1" fmla="*/ 119062 w 757237"/>
                <a:gd name="connsiteY1" fmla="*/ 133350 h 342900"/>
                <a:gd name="connsiteX2" fmla="*/ 200024 w 757237"/>
                <a:gd name="connsiteY2" fmla="*/ 304800 h 342900"/>
                <a:gd name="connsiteX3" fmla="*/ 271462 w 757237"/>
                <a:gd name="connsiteY3" fmla="*/ 342900 h 342900"/>
                <a:gd name="connsiteX4" fmla="*/ 395287 w 757237"/>
                <a:gd name="connsiteY4" fmla="*/ 247650 h 342900"/>
                <a:gd name="connsiteX5" fmla="*/ 471487 w 757237"/>
                <a:gd name="connsiteY5" fmla="*/ 142875 h 342900"/>
                <a:gd name="connsiteX6" fmla="*/ 581025 w 757237"/>
                <a:gd name="connsiteY6" fmla="*/ 80962 h 342900"/>
                <a:gd name="connsiteX7" fmla="*/ 757237 w 757237"/>
                <a:gd name="connsiteY7" fmla="*/ 114301 h 342900"/>
                <a:gd name="connsiteX0" fmla="*/ 0 w 757237"/>
                <a:gd name="connsiteY0" fmla="*/ 0 h 328613"/>
                <a:gd name="connsiteX1" fmla="*/ 119062 w 757237"/>
                <a:gd name="connsiteY1" fmla="*/ 13335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100012 w 757237"/>
                <a:gd name="connsiteY1" fmla="*/ 15240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100012 w 757237"/>
                <a:gd name="connsiteY1" fmla="*/ 15240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200024 w 757237"/>
                <a:gd name="connsiteY1" fmla="*/ 304800 h 328613"/>
                <a:gd name="connsiteX2" fmla="*/ 290512 w 757237"/>
                <a:gd name="connsiteY2" fmla="*/ 328613 h 328613"/>
                <a:gd name="connsiteX3" fmla="*/ 395287 w 757237"/>
                <a:gd name="connsiteY3" fmla="*/ 247650 h 328613"/>
                <a:gd name="connsiteX4" fmla="*/ 471487 w 757237"/>
                <a:gd name="connsiteY4" fmla="*/ 142875 h 328613"/>
                <a:gd name="connsiteX5" fmla="*/ 581025 w 757237"/>
                <a:gd name="connsiteY5" fmla="*/ 80962 h 328613"/>
                <a:gd name="connsiteX6" fmla="*/ 757237 w 757237"/>
                <a:gd name="connsiteY6" fmla="*/ 114301 h 328613"/>
                <a:gd name="connsiteX0" fmla="*/ 0 w 757237"/>
                <a:gd name="connsiteY0" fmla="*/ 0 h 328613"/>
                <a:gd name="connsiteX1" fmla="*/ 157161 w 757237"/>
                <a:gd name="connsiteY1" fmla="*/ 123825 h 328613"/>
                <a:gd name="connsiteX2" fmla="*/ 290512 w 757237"/>
                <a:gd name="connsiteY2" fmla="*/ 328613 h 328613"/>
                <a:gd name="connsiteX3" fmla="*/ 395287 w 757237"/>
                <a:gd name="connsiteY3" fmla="*/ 247650 h 328613"/>
                <a:gd name="connsiteX4" fmla="*/ 471487 w 757237"/>
                <a:gd name="connsiteY4" fmla="*/ 142875 h 328613"/>
                <a:gd name="connsiteX5" fmla="*/ 581025 w 757237"/>
                <a:gd name="connsiteY5" fmla="*/ 80962 h 328613"/>
                <a:gd name="connsiteX6" fmla="*/ 757237 w 757237"/>
                <a:gd name="connsiteY6" fmla="*/ 114301 h 328613"/>
                <a:gd name="connsiteX0" fmla="*/ 0 w 757237"/>
                <a:gd name="connsiteY0" fmla="*/ 0 h 349499"/>
                <a:gd name="connsiteX1" fmla="*/ 157161 w 757237"/>
                <a:gd name="connsiteY1" fmla="*/ 123825 h 349499"/>
                <a:gd name="connsiteX2" fmla="*/ 290512 w 757237"/>
                <a:gd name="connsiteY2" fmla="*/ 328613 h 349499"/>
                <a:gd name="connsiteX3" fmla="*/ 395287 w 757237"/>
                <a:gd name="connsiteY3" fmla="*/ 247650 h 349499"/>
                <a:gd name="connsiteX4" fmla="*/ 471487 w 757237"/>
                <a:gd name="connsiteY4" fmla="*/ 142875 h 349499"/>
                <a:gd name="connsiteX5" fmla="*/ 581025 w 757237"/>
                <a:gd name="connsiteY5" fmla="*/ 80962 h 349499"/>
                <a:gd name="connsiteX6" fmla="*/ 757237 w 757237"/>
                <a:gd name="connsiteY6" fmla="*/ 114301 h 349499"/>
                <a:gd name="connsiteX0" fmla="*/ 0 w 757237"/>
                <a:gd name="connsiteY0" fmla="*/ 0 h 328927"/>
                <a:gd name="connsiteX1" fmla="*/ 157161 w 757237"/>
                <a:gd name="connsiteY1" fmla="*/ 123825 h 328927"/>
                <a:gd name="connsiteX2" fmla="*/ 290512 w 757237"/>
                <a:gd name="connsiteY2" fmla="*/ 328613 h 328927"/>
                <a:gd name="connsiteX3" fmla="*/ 395287 w 757237"/>
                <a:gd name="connsiteY3" fmla="*/ 247650 h 328927"/>
                <a:gd name="connsiteX4" fmla="*/ 471487 w 757237"/>
                <a:gd name="connsiteY4" fmla="*/ 142875 h 328927"/>
                <a:gd name="connsiteX5" fmla="*/ 581025 w 757237"/>
                <a:gd name="connsiteY5" fmla="*/ 80962 h 328927"/>
                <a:gd name="connsiteX6" fmla="*/ 757237 w 757237"/>
                <a:gd name="connsiteY6" fmla="*/ 114301 h 328927"/>
                <a:gd name="connsiteX0" fmla="*/ 0 w 757237"/>
                <a:gd name="connsiteY0" fmla="*/ 0 h 328927"/>
                <a:gd name="connsiteX1" fmla="*/ 157161 w 757237"/>
                <a:gd name="connsiteY1" fmla="*/ 123825 h 328927"/>
                <a:gd name="connsiteX2" fmla="*/ 290512 w 757237"/>
                <a:gd name="connsiteY2" fmla="*/ 328613 h 328927"/>
                <a:gd name="connsiteX3" fmla="*/ 395287 w 757237"/>
                <a:gd name="connsiteY3" fmla="*/ 247650 h 328927"/>
                <a:gd name="connsiteX4" fmla="*/ 471487 w 757237"/>
                <a:gd name="connsiteY4" fmla="*/ 142875 h 328927"/>
                <a:gd name="connsiteX5" fmla="*/ 581025 w 757237"/>
                <a:gd name="connsiteY5" fmla="*/ 80962 h 328927"/>
                <a:gd name="connsiteX6" fmla="*/ 757237 w 757237"/>
                <a:gd name="connsiteY6" fmla="*/ 114301 h 328927"/>
                <a:gd name="connsiteX0" fmla="*/ 0 w 757237"/>
                <a:gd name="connsiteY0" fmla="*/ 0 h 328917"/>
                <a:gd name="connsiteX1" fmla="*/ 157161 w 757237"/>
                <a:gd name="connsiteY1" fmla="*/ 123825 h 328917"/>
                <a:gd name="connsiteX2" fmla="*/ 290512 w 757237"/>
                <a:gd name="connsiteY2" fmla="*/ 328613 h 328917"/>
                <a:gd name="connsiteX3" fmla="*/ 395287 w 757237"/>
                <a:gd name="connsiteY3" fmla="*/ 247650 h 328917"/>
                <a:gd name="connsiteX4" fmla="*/ 471487 w 757237"/>
                <a:gd name="connsiteY4" fmla="*/ 142875 h 328917"/>
                <a:gd name="connsiteX5" fmla="*/ 581025 w 757237"/>
                <a:gd name="connsiteY5" fmla="*/ 80962 h 328917"/>
                <a:gd name="connsiteX6" fmla="*/ 757237 w 757237"/>
                <a:gd name="connsiteY6" fmla="*/ 114301 h 328917"/>
                <a:gd name="connsiteX0" fmla="*/ 0 w 757237"/>
                <a:gd name="connsiteY0" fmla="*/ 0 h 328663"/>
                <a:gd name="connsiteX1" fmla="*/ 157161 w 757237"/>
                <a:gd name="connsiteY1" fmla="*/ 123825 h 328663"/>
                <a:gd name="connsiteX2" fmla="*/ 290512 w 757237"/>
                <a:gd name="connsiteY2" fmla="*/ 328613 h 328663"/>
                <a:gd name="connsiteX3" fmla="*/ 471487 w 757237"/>
                <a:gd name="connsiteY3" fmla="*/ 142875 h 328663"/>
                <a:gd name="connsiteX4" fmla="*/ 581025 w 757237"/>
                <a:gd name="connsiteY4" fmla="*/ 80962 h 328663"/>
                <a:gd name="connsiteX5" fmla="*/ 757237 w 757237"/>
                <a:gd name="connsiteY5" fmla="*/ 114301 h 328663"/>
                <a:gd name="connsiteX0" fmla="*/ 0 w 757237"/>
                <a:gd name="connsiteY0" fmla="*/ 0 h 328663"/>
                <a:gd name="connsiteX1" fmla="*/ 157161 w 757237"/>
                <a:gd name="connsiteY1" fmla="*/ 123825 h 328663"/>
                <a:gd name="connsiteX2" fmla="*/ 290512 w 757237"/>
                <a:gd name="connsiteY2" fmla="*/ 328613 h 328663"/>
                <a:gd name="connsiteX3" fmla="*/ 471487 w 757237"/>
                <a:gd name="connsiteY3" fmla="*/ 142875 h 328663"/>
                <a:gd name="connsiteX4" fmla="*/ 757237 w 757237"/>
                <a:gd name="connsiteY4" fmla="*/ 114301 h 328663"/>
                <a:gd name="connsiteX0" fmla="*/ 0 w 757237"/>
                <a:gd name="connsiteY0" fmla="*/ 0 h 328654"/>
                <a:gd name="connsiteX1" fmla="*/ 157161 w 757237"/>
                <a:gd name="connsiteY1" fmla="*/ 123825 h 328654"/>
                <a:gd name="connsiteX2" fmla="*/ 290512 w 757237"/>
                <a:gd name="connsiteY2" fmla="*/ 328613 h 328654"/>
                <a:gd name="connsiteX3" fmla="*/ 471487 w 757237"/>
                <a:gd name="connsiteY3" fmla="*/ 142875 h 328654"/>
                <a:gd name="connsiteX4" fmla="*/ 757237 w 757237"/>
                <a:gd name="connsiteY4" fmla="*/ 114301 h 328654"/>
                <a:gd name="connsiteX0" fmla="*/ 0 w 757237"/>
                <a:gd name="connsiteY0" fmla="*/ 0 h 328671"/>
                <a:gd name="connsiteX1" fmla="*/ 157161 w 757237"/>
                <a:gd name="connsiteY1" fmla="*/ 123825 h 328671"/>
                <a:gd name="connsiteX2" fmla="*/ 290512 w 757237"/>
                <a:gd name="connsiteY2" fmla="*/ 328613 h 328671"/>
                <a:gd name="connsiteX3" fmla="*/ 471487 w 757237"/>
                <a:gd name="connsiteY3" fmla="*/ 142875 h 328671"/>
                <a:gd name="connsiteX4" fmla="*/ 757237 w 757237"/>
                <a:gd name="connsiteY4" fmla="*/ 114301 h 328671"/>
                <a:gd name="connsiteX0" fmla="*/ 0 w 757237"/>
                <a:gd name="connsiteY0" fmla="*/ 0 h 328613"/>
                <a:gd name="connsiteX1" fmla="*/ 114299 w 757237"/>
                <a:gd name="connsiteY1" fmla="*/ 142875 h 328613"/>
                <a:gd name="connsiteX2" fmla="*/ 290512 w 757237"/>
                <a:gd name="connsiteY2" fmla="*/ 328613 h 328613"/>
                <a:gd name="connsiteX3" fmla="*/ 471487 w 757237"/>
                <a:gd name="connsiteY3" fmla="*/ 142875 h 328613"/>
                <a:gd name="connsiteX4" fmla="*/ 757237 w 757237"/>
                <a:gd name="connsiteY4" fmla="*/ 114301 h 32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328613">
                  <a:moveTo>
                    <a:pt x="0" y="0"/>
                  </a:moveTo>
                  <a:cubicBezTo>
                    <a:pt x="41672" y="63500"/>
                    <a:pt x="65087" y="79374"/>
                    <a:pt x="114299" y="142875"/>
                  </a:cubicBezTo>
                  <a:cubicBezTo>
                    <a:pt x="163511" y="206376"/>
                    <a:pt x="230981" y="328613"/>
                    <a:pt x="290512" y="328613"/>
                  </a:cubicBezTo>
                  <a:cubicBezTo>
                    <a:pt x="350043" y="328613"/>
                    <a:pt x="366712" y="204787"/>
                    <a:pt x="471487" y="142875"/>
                  </a:cubicBezTo>
                  <a:cubicBezTo>
                    <a:pt x="576262" y="80963"/>
                    <a:pt x="661987" y="123826"/>
                    <a:pt x="757237" y="114301"/>
                  </a:cubicBezTo>
                </a:path>
              </a:pathLst>
            </a:custGeom>
            <a:noFill/>
            <a:ln w="25400">
              <a:solidFill>
                <a:schemeClr val="tx1">
                  <a:lumMod val="50000"/>
                  <a:lumOff val="50000"/>
                </a:schemeClr>
              </a:solidFill>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3EE2F4B8-FCFD-3980-B0BC-30D06AEBB06D}"/>
              </a:ext>
            </a:extLst>
          </p:cNvPr>
          <p:cNvGrpSpPr/>
          <p:nvPr/>
        </p:nvGrpSpPr>
        <p:grpSpPr>
          <a:xfrm>
            <a:off x="3331653" y="2554134"/>
            <a:ext cx="892971" cy="892970"/>
            <a:chOff x="3331653" y="2554134"/>
            <a:chExt cx="892971" cy="892970"/>
          </a:xfrm>
        </p:grpSpPr>
        <p:sp>
          <p:nvSpPr>
            <p:cNvPr id="39" name="Shape 108">
              <a:extLst>
                <a:ext uri="{FF2B5EF4-FFF2-40B4-BE49-F238E27FC236}">
                  <a16:creationId xmlns:a16="http://schemas.microsoft.com/office/drawing/2014/main" id="{D2F43694-893D-E8E2-9795-B99A839E1717}"/>
                </a:ext>
              </a:extLst>
            </p:cNvPr>
            <p:cNvSpPr/>
            <p:nvPr/>
          </p:nvSpPr>
          <p:spPr>
            <a:xfrm>
              <a:off x="3331653" y="2554134"/>
              <a:ext cx="892971" cy="892970"/>
            </a:xfrm>
            <a:prstGeom prst="rect">
              <a:avLst/>
            </a:prstGeom>
            <a:solidFill>
              <a:schemeClr val="bg1">
                <a:lumMod val="85000"/>
              </a:schemeClr>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lvl="0">
                <a:defRPr sz="2400">
                  <a:solidFill>
                    <a:srgbClr val="FFFFFF"/>
                  </a:solidFill>
                </a:defRPr>
              </a:pPr>
              <a:endParaRPr/>
            </a:p>
          </p:txBody>
        </p:sp>
        <p:sp>
          <p:nvSpPr>
            <p:cNvPr id="40" name="Shape 109">
              <a:extLst>
                <a:ext uri="{FF2B5EF4-FFF2-40B4-BE49-F238E27FC236}">
                  <a16:creationId xmlns:a16="http://schemas.microsoft.com/office/drawing/2014/main" id="{32F4FCD9-35F0-27FC-904B-8174AB47B763}"/>
                </a:ext>
              </a:extLst>
            </p:cNvPr>
            <p:cNvSpPr/>
            <p:nvPr/>
          </p:nvSpPr>
          <p:spPr>
            <a:xfrm>
              <a:off x="3751350" y="2616642"/>
              <a:ext cx="224778" cy="224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lvl="0">
                <a:defRPr sz="2400">
                  <a:solidFill>
                    <a:srgbClr val="FFFFFF"/>
                  </a:solidFill>
                </a:defRPr>
              </a:pPr>
              <a:endParaRPr/>
            </a:p>
          </p:txBody>
        </p:sp>
        <p:sp>
          <p:nvSpPr>
            <p:cNvPr id="49" name="Freeform 65">
              <a:extLst>
                <a:ext uri="{FF2B5EF4-FFF2-40B4-BE49-F238E27FC236}">
                  <a16:creationId xmlns:a16="http://schemas.microsoft.com/office/drawing/2014/main" id="{3E7202D1-B582-0E75-A124-C02C68639B70}"/>
                </a:ext>
              </a:extLst>
            </p:cNvPr>
            <p:cNvSpPr/>
            <p:nvPr/>
          </p:nvSpPr>
          <p:spPr>
            <a:xfrm>
              <a:off x="3399519" y="2612591"/>
              <a:ext cx="757237" cy="328613"/>
            </a:xfrm>
            <a:custGeom>
              <a:avLst/>
              <a:gdLst>
                <a:gd name="connsiteX0" fmla="*/ 0 w 709612"/>
                <a:gd name="connsiteY0" fmla="*/ 0 h 338137"/>
                <a:gd name="connsiteX1" fmla="*/ 147637 w 709612"/>
                <a:gd name="connsiteY1" fmla="*/ 133350 h 338137"/>
                <a:gd name="connsiteX2" fmla="*/ 223837 w 709612"/>
                <a:gd name="connsiteY2" fmla="*/ 261937 h 338137"/>
                <a:gd name="connsiteX3" fmla="*/ 304800 w 709612"/>
                <a:gd name="connsiteY3" fmla="*/ 338137 h 338137"/>
                <a:gd name="connsiteX4" fmla="*/ 404812 w 709612"/>
                <a:gd name="connsiteY4" fmla="*/ 304800 h 338137"/>
                <a:gd name="connsiteX5" fmla="*/ 471487 w 709612"/>
                <a:gd name="connsiteY5" fmla="*/ 142875 h 338137"/>
                <a:gd name="connsiteX6" fmla="*/ 623887 w 709612"/>
                <a:gd name="connsiteY6" fmla="*/ 47625 h 338137"/>
                <a:gd name="connsiteX7" fmla="*/ 709612 w 709612"/>
                <a:gd name="connsiteY7" fmla="*/ 109537 h 338137"/>
                <a:gd name="connsiteX8" fmla="*/ 709612 w 709612"/>
                <a:gd name="connsiteY8" fmla="*/ 109537 h 338137"/>
                <a:gd name="connsiteX0" fmla="*/ 0 w 709612"/>
                <a:gd name="connsiteY0" fmla="*/ 0 h 338137"/>
                <a:gd name="connsiteX1" fmla="*/ 119062 w 709612"/>
                <a:gd name="connsiteY1" fmla="*/ 133350 h 338137"/>
                <a:gd name="connsiteX2" fmla="*/ 223837 w 709612"/>
                <a:gd name="connsiteY2" fmla="*/ 261937 h 338137"/>
                <a:gd name="connsiteX3" fmla="*/ 304800 w 709612"/>
                <a:gd name="connsiteY3" fmla="*/ 338137 h 338137"/>
                <a:gd name="connsiteX4" fmla="*/ 404812 w 709612"/>
                <a:gd name="connsiteY4" fmla="*/ 304800 h 338137"/>
                <a:gd name="connsiteX5" fmla="*/ 471487 w 709612"/>
                <a:gd name="connsiteY5" fmla="*/ 142875 h 338137"/>
                <a:gd name="connsiteX6" fmla="*/ 623887 w 709612"/>
                <a:gd name="connsiteY6" fmla="*/ 47625 h 338137"/>
                <a:gd name="connsiteX7" fmla="*/ 709612 w 709612"/>
                <a:gd name="connsiteY7" fmla="*/ 109537 h 338137"/>
                <a:gd name="connsiteX8" fmla="*/ 709612 w 709612"/>
                <a:gd name="connsiteY8" fmla="*/ 109537 h 338137"/>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404812 w 709612"/>
                <a:gd name="connsiteY4" fmla="*/ 304800 h 342900"/>
                <a:gd name="connsiteX5" fmla="*/ 471487 w 709612"/>
                <a:gd name="connsiteY5" fmla="*/ 142875 h 342900"/>
                <a:gd name="connsiteX6" fmla="*/ 623887 w 709612"/>
                <a:gd name="connsiteY6" fmla="*/ 47625 h 342900"/>
                <a:gd name="connsiteX7" fmla="*/ 709612 w 709612"/>
                <a:gd name="connsiteY7" fmla="*/ 109537 h 342900"/>
                <a:gd name="connsiteX8" fmla="*/ 709612 w 709612"/>
                <a:gd name="connsiteY8" fmla="*/ 109537 h 342900"/>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395287 w 709612"/>
                <a:gd name="connsiteY4" fmla="*/ 247650 h 342900"/>
                <a:gd name="connsiteX5" fmla="*/ 471487 w 709612"/>
                <a:gd name="connsiteY5" fmla="*/ 142875 h 342900"/>
                <a:gd name="connsiteX6" fmla="*/ 623887 w 709612"/>
                <a:gd name="connsiteY6" fmla="*/ 47625 h 342900"/>
                <a:gd name="connsiteX7" fmla="*/ 709612 w 709612"/>
                <a:gd name="connsiteY7" fmla="*/ 109537 h 342900"/>
                <a:gd name="connsiteX8" fmla="*/ 709612 w 709612"/>
                <a:gd name="connsiteY8" fmla="*/ 109537 h 342900"/>
                <a:gd name="connsiteX0" fmla="*/ 0 w 709612"/>
                <a:gd name="connsiteY0" fmla="*/ 0 h 342900"/>
                <a:gd name="connsiteX1" fmla="*/ 119062 w 709612"/>
                <a:gd name="connsiteY1" fmla="*/ 133350 h 342900"/>
                <a:gd name="connsiteX2" fmla="*/ 223837 w 709612"/>
                <a:gd name="connsiteY2" fmla="*/ 261937 h 342900"/>
                <a:gd name="connsiteX3" fmla="*/ 271462 w 709612"/>
                <a:gd name="connsiteY3" fmla="*/ 342900 h 342900"/>
                <a:gd name="connsiteX4" fmla="*/ 395287 w 709612"/>
                <a:gd name="connsiteY4" fmla="*/ 247650 h 342900"/>
                <a:gd name="connsiteX5" fmla="*/ 471487 w 709612"/>
                <a:gd name="connsiteY5" fmla="*/ 142875 h 342900"/>
                <a:gd name="connsiteX6" fmla="*/ 581025 w 709612"/>
                <a:gd name="connsiteY6" fmla="*/ 80962 h 342900"/>
                <a:gd name="connsiteX7" fmla="*/ 709612 w 709612"/>
                <a:gd name="connsiteY7" fmla="*/ 109537 h 342900"/>
                <a:gd name="connsiteX8" fmla="*/ 709612 w 709612"/>
                <a:gd name="connsiteY8" fmla="*/ 109537 h 342900"/>
                <a:gd name="connsiteX0" fmla="*/ 0 w 713426"/>
                <a:gd name="connsiteY0" fmla="*/ 0 h 342900"/>
                <a:gd name="connsiteX1" fmla="*/ 119062 w 713426"/>
                <a:gd name="connsiteY1" fmla="*/ 133350 h 342900"/>
                <a:gd name="connsiteX2" fmla="*/ 223837 w 713426"/>
                <a:gd name="connsiteY2" fmla="*/ 261937 h 342900"/>
                <a:gd name="connsiteX3" fmla="*/ 271462 w 713426"/>
                <a:gd name="connsiteY3" fmla="*/ 342900 h 342900"/>
                <a:gd name="connsiteX4" fmla="*/ 395287 w 713426"/>
                <a:gd name="connsiteY4" fmla="*/ 247650 h 342900"/>
                <a:gd name="connsiteX5" fmla="*/ 471487 w 713426"/>
                <a:gd name="connsiteY5" fmla="*/ 142875 h 342900"/>
                <a:gd name="connsiteX6" fmla="*/ 581025 w 713426"/>
                <a:gd name="connsiteY6" fmla="*/ 80962 h 342900"/>
                <a:gd name="connsiteX7" fmla="*/ 709612 w 713426"/>
                <a:gd name="connsiteY7" fmla="*/ 109537 h 342900"/>
                <a:gd name="connsiteX8" fmla="*/ 676275 w 713426"/>
                <a:gd name="connsiteY8" fmla="*/ 9525 h 342900"/>
                <a:gd name="connsiteX0" fmla="*/ 0 w 764187"/>
                <a:gd name="connsiteY0" fmla="*/ 0 h 342900"/>
                <a:gd name="connsiteX1" fmla="*/ 119062 w 764187"/>
                <a:gd name="connsiteY1" fmla="*/ 133350 h 342900"/>
                <a:gd name="connsiteX2" fmla="*/ 223837 w 764187"/>
                <a:gd name="connsiteY2" fmla="*/ 261937 h 342900"/>
                <a:gd name="connsiteX3" fmla="*/ 271462 w 764187"/>
                <a:gd name="connsiteY3" fmla="*/ 342900 h 342900"/>
                <a:gd name="connsiteX4" fmla="*/ 395287 w 764187"/>
                <a:gd name="connsiteY4" fmla="*/ 247650 h 342900"/>
                <a:gd name="connsiteX5" fmla="*/ 471487 w 764187"/>
                <a:gd name="connsiteY5" fmla="*/ 142875 h 342900"/>
                <a:gd name="connsiteX6" fmla="*/ 581025 w 764187"/>
                <a:gd name="connsiteY6" fmla="*/ 80962 h 342900"/>
                <a:gd name="connsiteX7" fmla="*/ 709612 w 764187"/>
                <a:gd name="connsiteY7" fmla="*/ 109537 h 342900"/>
                <a:gd name="connsiteX8" fmla="*/ 762000 w 764187"/>
                <a:gd name="connsiteY8" fmla="*/ 166688 h 342900"/>
                <a:gd name="connsiteX0" fmla="*/ 0 w 762000"/>
                <a:gd name="connsiteY0" fmla="*/ 0 h 342900"/>
                <a:gd name="connsiteX1" fmla="*/ 119062 w 762000"/>
                <a:gd name="connsiteY1" fmla="*/ 133350 h 342900"/>
                <a:gd name="connsiteX2" fmla="*/ 223837 w 762000"/>
                <a:gd name="connsiteY2" fmla="*/ 261937 h 342900"/>
                <a:gd name="connsiteX3" fmla="*/ 271462 w 762000"/>
                <a:gd name="connsiteY3" fmla="*/ 342900 h 342900"/>
                <a:gd name="connsiteX4" fmla="*/ 395287 w 762000"/>
                <a:gd name="connsiteY4" fmla="*/ 247650 h 342900"/>
                <a:gd name="connsiteX5" fmla="*/ 471487 w 762000"/>
                <a:gd name="connsiteY5" fmla="*/ 142875 h 342900"/>
                <a:gd name="connsiteX6" fmla="*/ 581025 w 762000"/>
                <a:gd name="connsiteY6" fmla="*/ 80962 h 342900"/>
                <a:gd name="connsiteX7" fmla="*/ 762000 w 762000"/>
                <a:gd name="connsiteY7" fmla="*/ 166688 h 342900"/>
                <a:gd name="connsiteX0" fmla="*/ 0 w 757237"/>
                <a:gd name="connsiteY0" fmla="*/ 0 h 342900"/>
                <a:gd name="connsiteX1" fmla="*/ 119062 w 757237"/>
                <a:gd name="connsiteY1" fmla="*/ 133350 h 342900"/>
                <a:gd name="connsiteX2" fmla="*/ 223837 w 757237"/>
                <a:gd name="connsiteY2" fmla="*/ 261937 h 342900"/>
                <a:gd name="connsiteX3" fmla="*/ 271462 w 757237"/>
                <a:gd name="connsiteY3" fmla="*/ 342900 h 342900"/>
                <a:gd name="connsiteX4" fmla="*/ 395287 w 757237"/>
                <a:gd name="connsiteY4" fmla="*/ 247650 h 342900"/>
                <a:gd name="connsiteX5" fmla="*/ 471487 w 757237"/>
                <a:gd name="connsiteY5" fmla="*/ 142875 h 342900"/>
                <a:gd name="connsiteX6" fmla="*/ 581025 w 757237"/>
                <a:gd name="connsiteY6" fmla="*/ 80962 h 342900"/>
                <a:gd name="connsiteX7" fmla="*/ 757237 w 757237"/>
                <a:gd name="connsiteY7" fmla="*/ 114301 h 342900"/>
                <a:gd name="connsiteX0" fmla="*/ 0 w 757237"/>
                <a:gd name="connsiteY0" fmla="*/ 0 h 342900"/>
                <a:gd name="connsiteX1" fmla="*/ 119062 w 757237"/>
                <a:gd name="connsiteY1" fmla="*/ 133350 h 342900"/>
                <a:gd name="connsiteX2" fmla="*/ 200024 w 757237"/>
                <a:gd name="connsiteY2" fmla="*/ 304800 h 342900"/>
                <a:gd name="connsiteX3" fmla="*/ 271462 w 757237"/>
                <a:gd name="connsiteY3" fmla="*/ 342900 h 342900"/>
                <a:gd name="connsiteX4" fmla="*/ 395287 w 757237"/>
                <a:gd name="connsiteY4" fmla="*/ 247650 h 342900"/>
                <a:gd name="connsiteX5" fmla="*/ 471487 w 757237"/>
                <a:gd name="connsiteY5" fmla="*/ 142875 h 342900"/>
                <a:gd name="connsiteX6" fmla="*/ 581025 w 757237"/>
                <a:gd name="connsiteY6" fmla="*/ 80962 h 342900"/>
                <a:gd name="connsiteX7" fmla="*/ 757237 w 757237"/>
                <a:gd name="connsiteY7" fmla="*/ 114301 h 342900"/>
                <a:gd name="connsiteX0" fmla="*/ 0 w 757237"/>
                <a:gd name="connsiteY0" fmla="*/ 0 h 328613"/>
                <a:gd name="connsiteX1" fmla="*/ 119062 w 757237"/>
                <a:gd name="connsiteY1" fmla="*/ 13335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100012 w 757237"/>
                <a:gd name="connsiteY1" fmla="*/ 15240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100012 w 757237"/>
                <a:gd name="connsiteY1" fmla="*/ 152400 h 328613"/>
                <a:gd name="connsiteX2" fmla="*/ 200024 w 757237"/>
                <a:gd name="connsiteY2" fmla="*/ 304800 h 328613"/>
                <a:gd name="connsiteX3" fmla="*/ 290512 w 757237"/>
                <a:gd name="connsiteY3" fmla="*/ 328613 h 328613"/>
                <a:gd name="connsiteX4" fmla="*/ 395287 w 757237"/>
                <a:gd name="connsiteY4" fmla="*/ 247650 h 328613"/>
                <a:gd name="connsiteX5" fmla="*/ 471487 w 757237"/>
                <a:gd name="connsiteY5" fmla="*/ 142875 h 328613"/>
                <a:gd name="connsiteX6" fmla="*/ 581025 w 757237"/>
                <a:gd name="connsiteY6" fmla="*/ 80962 h 328613"/>
                <a:gd name="connsiteX7" fmla="*/ 757237 w 757237"/>
                <a:gd name="connsiteY7" fmla="*/ 114301 h 328613"/>
                <a:gd name="connsiteX0" fmla="*/ 0 w 757237"/>
                <a:gd name="connsiteY0" fmla="*/ 0 h 328613"/>
                <a:gd name="connsiteX1" fmla="*/ 200024 w 757237"/>
                <a:gd name="connsiteY1" fmla="*/ 304800 h 328613"/>
                <a:gd name="connsiteX2" fmla="*/ 290512 w 757237"/>
                <a:gd name="connsiteY2" fmla="*/ 328613 h 328613"/>
                <a:gd name="connsiteX3" fmla="*/ 395287 w 757237"/>
                <a:gd name="connsiteY3" fmla="*/ 247650 h 328613"/>
                <a:gd name="connsiteX4" fmla="*/ 471487 w 757237"/>
                <a:gd name="connsiteY4" fmla="*/ 142875 h 328613"/>
                <a:gd name="connsiteX5" fmla="*/ 581025 w 757237"/>
                <a:gd name="connsiteY5" fmla="*/ 80962 h 328613"/>
                <a:gd name="connsiteX6" fmla="*/ 757237 w 757237"/>
                <a:gd name="connsiteY6" fmla="*/ 114301 h 328613"/>
                <a:gd name="connsiteX0" fmla="*/ 0 w 757237"/>
                <a:gd name="connsiteY0" fmla="*/ 0 h 328613"/>
                <a:gd name="connsiteX1" fmla="*/ 157161 w 757237"/>
                <a:gd name="connsiteY1" fmla="*/ 123825 h 328613"/>
                <a:gd name="connsiteX2" fmla="*/ 290512 w 757237"/>
                <a:gd name="connsiteY2" fmla="*/ 328613 h 328613"/>
                <a:gd name="connsiteX3" fmla="*/ 395287 w 757237"/>
                <a:gd name="connsiteY3" fmla="*/ 247650 h 328613"/>
                <a:gd name="connsiteX4" fmla="*/ 471487 w 757237"/>
                <a:gd name="connsiteY4" fmla="*/ 142875 h 328613"/>
                <a:gd name="connsiteX5" fmla="*/ 581025 w 757237"/>
                <a:gd name="connsiteY5" fmla="*/ 80962 h 328613"/>
                <a:gd name="connsiteX6" fmla="*/ 757237 w 757237"/>
                <a:gd name="connsiteY6" fmla="*/ 114301 h 328613"/>
                <a:gd name="connsiteX0" fmla="*/ 0 w 757237"/>
                <a:gd name="connsiteY0" fmla="*/ 0 h 349499"/>
                <a:gd name="connsiteX1" fmla="*/ 157161 w 757237"/>
                <a:gd name="connsiteY1" fmla="*/ 123825 h 349499"/>
                <a:gd name="connsiteX2" fmla="*/ 290512 w 757237"/>
                <a:gd name="connsiteY2" fmla="*/ 328613 h 349499"/>
                <a:gd name="connsiteX3" fmla="*/ 395287 w 757237"/>
                <a:gd name="connsiteY3" fmla="*/ 247650 h 349499"/>
                <a:gd name="connsiteX4" fmla="*/ 471487 w 757237"/>
                <a:gd name="connsiteY4" fmla="*/ 142875 h 349499"/>
                <a:gd name="connsiteX5" fmla="*/ 581025 w 757237"/>
                <a:gd name="connsiteY5" fmla="*/ 80962 h 349499"/>
                <a:gd name="connsiteX6" fmla="*/ 757237 w 757237"/>
                <a:gd name="connsiteY6" fmla="*/ 114301 h 349499"/>
                <a:gd name="connsiteX0" fmla="*/ 0 w 757237"/>
                <a:gd name="connsiteY0" fmla="*/ 0 h 328927"/>
                <a:gd name="connsiteX1" fmla="*/ 157161 w 757237"/>
                <a:gd name="connsiteY1" fmla="*/ 123825 h 328927"/>
                <a:gd name="connsiteX2" fmla="*/ 290512 w 757237"/>
                <a:gd name="connsiteY2" fmla="*/ 328613 h 328927"/>
                <a:gd name="connsiteX3" fmla="*/ 395287 w 757237"/>
                <a:gd name="connsiteY3" fmla="*/ 247650 h 328927"/>
                <a:gd name="connsiteX4" fmla="*/ 471487 w 757237"/>
                <a:gd name="connsiteY4" fmla="*/ 142875 h 328927"/>
                <a:gd name="connsiteX5" fmla="*/ 581025 w 757237"/>
                <a:gd name="connsiteY5" fmla="*/ 80962 h 328927"/>
                <a:gd name="connsiteX6" fmla="*/ 757237 w 757237"/>
                <a:gd name="connsiteY6" fmla="*/ 114301 h 328927"/>
                <a:gd name="connsiteX0" fmla="*/ 0 w 757237"/>
                <a:gd name="connsiteY0" fmla="*/ 0 h 328927"/>
                <a:gd name="connsiteX1" fmla="*/ 157161 w 757237"/>
                <a:gd name="connsiteY1" fmla="*/ 123825 h 328927"/>
                <a:gd name="connsiteX2" fmla="*/ 290512 w 757237"/>
                <a:gd name="connsiteY2" fmla="*/ 328613 h 328927"/>
                <a:gd name="connsiteX3" fmla="*/ 395287 w 757237"/>
                <a:gd name="connsiteY3" fmla="*/ 247650 h 328927"/>
                <a:gd name="connsiteX4" fmla="*/ 471487 w 757237"/>
                <a:gd name="connsiteY4" fmla="*/ 142875 h 328927"/>
                <a:gd name="connsiteX5" fmla="*/ 581025 w 757237"/>
                <a:gd name="connsiteY5" fmla="*/ 80962 h 328927"/>
                <a:gd name="connsiteX6" fmla="*/ 757237 w 757237"/>
                <a:gd name="connsiteY6" fmla="*/ 114301 h 328927"/>
                <a:gd name="connsiteX0" fmla="*/ 0 w 757237"/>
                <a:gd name="connsiteY0" fmla="*/ 0 h 328917"/>
                <a:gd name="connsiteX1" fmla="*/ 157161 w 757237"/>
                <a:gd name="connsiteY1" fmla="*/ 123825 h 328917"/>
                <a:gd name="connsiteX2" fmla="*/ 290512 w 757237"/>
                <a:gd name="connsiteY2" fmla="*/ 328613 h 328917"/>
                <a:gd name="connsiteX3" fmla="*/ 395287 w 757237"/>
                <a:gd name="connsiteY3" fmla="*/ 247650 h 328917"/>
                <a:gd name="connsiteX4" fmla="*/ 471487 w 757237"/>
                <a:gd name="connsiteY4" fmla="*/ 142875 h 328917"/>
                <a:gd name="connsiteX5" fmla="*/ 581025 w 757237"/>
                <a:gd name="connsiteY5" fmla="*/ 80962 h 328917"/>
                <a:gd name="connsiteX6" fmla="*/ 757237 w 757237"/>
                <a:gd name="connsiteY6" fmla="*/ 114301 h 328917"/>
                <a:gd name="connsiteX0" fmla="*/ 0 w 757237"/>
                <a:gd name="connsiteY0" fmla="*/ 0 h 328663"/>
                <a:gd name="connsiteX1" fmla="*/ 157161 w 757237"/>
                <a:gd name="connsiteY1" fmla="*/ 123825 h 328663"/>
                <a:gd name="connsiteX2" fmla="*/ 290512 w 757237"/>
                <a:gd name="connsiteY2" fmla="*/ 328613 h 328663"/>
                <a:gd name="connsiteX3" fmla="*/ 471487 w 757237"/>
                <a:gd name="connsiteY3" fmla="*/ 142875 h 328663"/>
                <a:gd name="connsiteX4" fmla="*/ 581025 w 757237"/>
                <a:gd name="connsiteY4" fmla="*/ 80962 h 328663"/>
                <a:gd name="connsiteX5" fmla="*/ 757237 w 757237"/>
                <a:gd name="connsiteY5" fmla="*/ 114301 h 328663"/>
                <a:gd name="connsiteX0" fmla="*/ 0 w 757237"/>
                <a:gd name="connsiteY0" fmla="*/ 0 h 328663"/>
                <a:gd name="connsiteX1" fmla="*/ 157161 w 757237"/>
                <a:gd name="connsiteY1" fmla="*/ 123825 h 328663"/>
                <a:gd name="connsiteX2" fmla="*/ 290512 w 757237"/>
                <a:gd name="connsiteY2" fmla="*/ 328613 h 328663"/>
                <a:gd name="connsiteX3" fmla="*/ 471487 w 757237"/>
                <a:gd name="connsiteY3" fmla="*/ 142875 h 328663"/>
                <a:gd name="connsiteX4" fmla="*/ 757237 w 757237"/>
                <a:gd name="connsiteY4" fmla="*/ 114301 h 328663"/>
                <a:gd name="connsiteX0" fmla="*/ 0 w 757237"/>
                <a:gd name="connsiteY0" fmla="*/ 0 h 328654"/>
                <a:gd name="connsiteX1" fmla="*/ 157161 w 757237"/>
                <a:gd name="connsiteY1" fmla="*/ 123825 h 328654"/>
                <a:gd name="connsiteX2" fmla="*/ 290512 w 757237"/>
                <a:gd name="connsiteY2" fmla="*/ 328613 h 328654"/>
                <a:gd name="connsiteX3" fmla="*/ 471487 w 757237"/>
                <a:gd name="connsiteY3" fmla="*/ 142875 h 328654"/>
                <a:gd name="connsiteX4" fmla="*/ 757237 w 757237"/>
                <a:gd name="connsiteY4" fmla="*/ 114301 h 328654"/>
                <a:gd name="connsiteX0" fmla="*/ 0 w 757237"/>
                <a:gd name="connsiteY0" fmla="*/ 0 h 328671"/>
                <a:gd name="connsiteX1" fmla="*/ 157161 w 757237"/>
                <a:gd name="connsiteY1" fmla="*/ 123825 h 328671"/>
                <a:gd name="connsiteX2" fmla="*/ 290512 w 757237"/>
                <a:gd name="connsiteY2" fmla="*/ 328613 h 328671"/>
                <a:gd name="connsiteX3" fmla="*/ 471487 w 757237"/>
                <a:gd name="connsiteY3" fmla="*/ 142875 h 328671"/>
                <a:gd name="connsiteX4" fmla="*/ 757237 w 757237"/>
                <a:gd name="connsiteY4" fmla="*/ 114301 h 328671"/>
                <a:gd name="connsiteX0" fmla="*/ 0 w 757237"/>
                <a:gd name="connsiteY0" fmla="*/ 0 h 328613"/>
                <a:gd name="connsiteX1" fmla="*/ 114299 w 757237"/>
                <a:gd name="connsiteY1" fmla="*/ 142875 h 328613"/>
                <a:gd name="connsiteX2" fmla="*/ 290512 w 757237"/>
                <a:gd name="connsiteY2" fmla="*/ 328613 h 328613"/>
                <a:gd name="connsiteX3" fmla="*/ 471487 w 757237"/>
                <a:gd name="connsiteY3" fmla="*/ 142875 h 328613"/>
                <a:gd name="connsiteX4" fmla="*/ 757237 w 757237"/>
                <a:gd name="connsiteY4" fmla="*/ 114301 h 32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37" h="328613">
                  <a:moveTo>
                    <a:pt x="0" y="0"/>
                  </a:moveTo>
                  <a:cubicBezTo>
                    <a:pt x="41672" y="63500"/>
                    <a:pt x="65087" y="79374"/>
                    <a:pt x="114299" y="142875"/>
                  </a:cubicBezTo>
                  <a:cubicBezTo>
                    <a:pt x="163511" y="206376"/>
                    <a:pt x="230981" y="328613"/>
                    <a:pt x="290512" y="328613"/>
                  </a:cubicBezTo>
                  <a:cubicBezTo>
                    <a:pt x="350043" y="328613"/>
                    <a:pt x="366712" y="204787"/>
                    <a:pt x="471487" y="142875"/>
                  </a:cubicBezTo>
                  <a:cubicBezTo>
                    <a:pt x="576262" y="80963"/>
                    <a:pt x="661987" y="123826"/>
                    <a:pt x="757237" y="114301"/>
                  </a:cubicBezTo>
                </a:path>
              </a:pathLst>
            </a:custGeom>
            <a:noFill/>
            <a:ln w="25400">
              <a:solidFill>
                <a:schemeClr val="tx1">
                  <a:lumMod val="50000"/>
                  <a:lumOff val="50000"/>
                </a:schemeClr>
              </a:solidFill>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 name="Shape 96">
            <a:extLst>
              <a:ext uri="{FF2B5EF4-FFF2-40B4-BE49-F238E27FC236}">
                <a16:creationId xmlns:a16="http://schemas.microsoft.com/office/drawing/2014/main" id="{1883E403-273A-735D-B4D4-8594C6F03FDA}"/>
              </a:ext>
            </a:extLst>
          </p:cNvPr>
          <p:cNvSpPr/>
          <p:nvPr/>
        </p:nvSpPr>
        <p:spPr>
          <a:xfrm>
            <a:off x="5539086" y="2152390"/>
            <a:ext cx="2644952" cy="318353"/>
          </a:xfrm>
          <a:prstGeom prst="rect">
            <a:avLst/>
          </a:prstGeom>
          <a:ln w="12700">
            <a:miter lim="400000"/>
          </a:ln>
          <a:extLst>
            <a:ext uri="{C572A759-6A51-4108-AA02-DFA0A04FC94B}">
              <ma14:wrappingTextBoxFlag xmlns:ma14="http://schemas.microsoft.com/office/mac/drawingml/2011/main" xmlns="" val="1"/>
            </a:ext>
          </a:extLst>
        </p:spPr>
        <p:txBody>
          <a:bodyPr wrap="none" lIns="35717" tIns="35717" rIns="35717" bIns="35717" anchor="ctr">
            <a:spAutoFit/>
          </a:bodyPr>
          <a:lstStyle>
            <a:lvl1pPr>
              <a:defRPr sz="2300"/>
            </a:lvl1pPr>
          </a:lstStyle>
          <a:p>
            <a:pPr lvl="0">
              <a:defRPr sz="1800"/>
            </a:pPr>
            <a:r>
              <a:rPr lang="en-US" sz="1600" dirty="0"/>
              <a:t>Equally Dissimilar Memories</a:t>
            </a:r>
            <a:endParaRPr sz="1600" dirty="0"/>
          </a:p>
        </p:txBody>
      </p:sp>
      <p:sp>
        <p:nvSpPr>
          <p:cNvPr id="51" name="TextBox 50">
            <a:extLst>
              <a:ext uri="{FF2B5EF4-FFF2-40B4-BE49-F238E27FC236}">
                <a16:creationId xmlns:a16="http://schemas.microsoft.com/office/drawing/2014/main" id="{B3FD33BA-8EE5-529F-8DFC-D2BDC3A5BC6F}"/>
              </a:ext>
            </a:extLst>
          </p:cNvPr>
          <p:cNvSpPr txBox="1"/>
          <p:nvPr/>
        </p:nvSpPr>
        <p:spPr>
          <a:xfrm>
            <a:off x="258319" y="6124209"/>
            <a:ext cx="8815298" cy="369332"/>
          </a:xfrm>
          <a:prstGeom prst="rect">
            <a:avLst/>
          </a:prstGeom>
          <a:noFill/>
        </p:spPr>
        <p:txBody>
          <a:bodyPr wrap="none" rtlCol="0">
            <a:spAutoFit/>
          </a:bodyPr>
          <a:lstStyle/>
          <a:p>
            <a:r>
              <a:rPr lang="en-US" b="1" dirty="0">
                <a:solidFill>
                  <a:srgbClr val="C00000"/>
                </a:solidFill>
              </a:rPr>
              <a:t>CAN A MEMORY MODEL EXPLAIN THE RODENT SPATIAL NAVIGATION DATA?</a:t>
            </a:r>
          </a:p>
        </p:txBody>
      </p:sp>
    </p:spTree>
    <p:extLst>
      <p:ext uri="{BB962C8B-B14F-4D97-AF65-F5344CB8AC3E}">
        <p14:creationId xmlns:p14="http://schemas.microsoft.com/office/powerpoint/2010/main" val="209417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animBg="1"/>
      <p:bldP spid="33" grpId="0" animBg="1"/>
      <p:bldP spid="37" grpId="0" animBg="1"/>
      <p:bldP spid="41" grpId="0" animBg="1"/>
      <p:bldP spid="45" grpId="0" animBg="1"/>
      <p:bldP spid="28" grpId="0" animBg="1"/>
      <p:bldP spid="29" grpId="0" animBg="1"/>
      <p:bldP spid="34" grpId="0" animBg="1"/>
      <p:bldP spid="38" grpId="0" animBg="1"/>
      <p:bldP spid="42" grpId="0" animBg="1"/>
      <p:bldP spid="43" grpId="0" animBg="1"/>
      <p:bldP spid="44" grpId="0" animBg="1"/>
      <p:bldP spid="46" grpId="0" animBg="1"/>
      <p:bldP spid="50" grpId="0" animBg="1"/>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615A-6277-C91E-842A-9C69A83E5E1F}"/>
              </a:ext>
            </a:extLst>
          </p:cNvPr>
          <p:cNvSpPr>
            <a:spLocks noGrp="1"/>
          </p:cNvSpPr>
          <p:nvPr>
            <p:ph type="title"/>
          </p:nvPr>
        </p:nvSpPr>
        <p:spPr>
          <a:xfrm>
            <a:off x="457200" y="99078"/>
            <a:ext cx="8229600" cy="1143000"/>
          </a:xfrm>
        </p:spPr>
        <p:txBody>
          <a:bodyPr/>
          <a:lstStyle/>
          <a:p>
            <a:r>
              <a:rPr lang="en-US" dirty="0"/>
              <a:t>What is the Function of Grid Cells?</a:t>
            </a:r>
          </a:p>
        </p:txBody>
      </p:sp>
      <p:sp>
        <p:nvSpPr>
          <p:cNvPr id="3" name="Content Placeholder 2">
            <a:extLst>
              <a:ext uri="{FF2B5EF4-FFF2-40B4-BE49-F238E27FC236}">
                <a16:creationId xmlns:a16="http://schemas.microsoft.com/office/drawing/2014/main" id="{C6E68A0E-02CD-1588-4A53-F63D7ACFD88A}"/>
              </a:ext>
            </a:extLst>
          </p:cNvPr>
          <p:cNvSpPr>
            <a:spLocks noGrp="1"/>
          </p:cNvSpPr>
          <p:nvPr>
            <p:ph idx="1"/>
          </p:nvPr>
        </p:nvSpPr>
        <p:spPr>
          <a:xfrm>
            <a:off x="457200" y="1249393"/>
            <a:ext cx="8477250" cy="5210250"/>
          </a:xfrm>
        </p:spPr>
        <p:txBody>
          <a:bodyPr>
            <a:normAutofit fontScale="85000" lnSpcReduction="20000"/>
          </a:bodyPr>
          <a:lstStyle/>
          <a:p>
            <a:r>
              <a:rPr lang="en-US" dirty="0"/>
              <a:t>Represent attributes common to entire recording session/box</a:t>
            </a:r>
          </a:p>
          <a:p>
            <a:pPr lvl="1"/>
            <a:r>
              <a:rPr lang="en-US" dirty="0"/>
              <a:t>Odor, lighting, surfaces, etc.</a:t>
            </a:r>
          </a:p>
          <a:p>
            <a:pPr lvl="1"/>
            <a:r>
              <a:rPr lang="en-US" dirty="0"/>
              <a:t>Fear, wires-attached, electronic sounds, etc.</a:t>
            </a:r>
          </a:p>
          <a:p>
            <a:r>
              <a:rPr lang="en-US" dirty="0"/>
              <a:t>Attributes remembered in a grid because these non-spatial properties are found everywhere in the recording enclosure</a:t>
            </a:r>
          </a:p>
          <a:p>
            <a:pPr lvl="1"/>
            <a:r>
              <a:rPr lang="en-US" dirty="0"/>
              <a:t>In the typical navigation experiment, memories differ from each other </a:t>
            </a:r>
            <a:r>
              <a:rPr lang="en-US" b="1" i="1" dirty="0"/>
              <a:t>only in terms of space</a:t>
            </a:r>
          </a:p>
          <a:p>
            <a:pPr lvl="1"/>
            <a:r>
              <a:rPr lang="en-US" dirty="0"/>
              <a:t>Equal spacing of place cell memories is an artifact of a well-controlled, non-ecological enclosure</a:t>
            </a:r>
          </a:p>
          <a:p>
            <a:pPr lvl="2"/>
            <a:r>
              <a:rPr lang="en-US" dirty="0"/>
              <a:t>No landmarks or other forms of variation</a:t>
            </a:r>
          </a:p>
          <a:p>
            <a:pPr lvl="1"/>
            <a:r>
              <a:rPr lang="en-US" dirty="0"/>
              <a:t>But why wouldn’t the grid cell fire everywhere in the box?</a:t>
            </a:r>
          </a:p>
          <a:p>
            <a:pPr lvl="2"/>
            <a:r>
              <a:rPr lang="en-US" dirty="0"/>
              <a:t>Neurons accommodate and are more likely to fire with strong top-down feedback</a:t>
            </a:r>
          </a:p>
        </p:txBody>
      </p:sp>
    </p:spTree>
    <p:extLst>
      <p:ext uri="{BB962C8B-B14F-4D97-AF65-F5344CB8AC3E}">
        <p14:creationId xmlns:p14="http://schemas.microsoft.com/office/powerpoint/2010/main" val="80805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2A7C-62A1-A91D-3B1B-EADEFCABDB5B}"/>
              </a:ext>
            </a:extLst>
          </p:cNvPr>
          <p:cNvSpPr>
            <a:spLocks noGrp="1"/>
          </p:cNvSpPr>
          <p:nvPr>
            <p:ph type="title"/>
          </p:nvPr>
        </p:nvSpPr>
        <p:spPr>
          <a:xfrm>
            <a:off x="415949" y="85301"/>
            <a:ext cx="8229600" cy="1143000"/>
          </a:xfrm>
        </p:spPr>
        <p:txBody>
          <a:bodyPr/>
          <a:lstStyle/>
          <a:p>
            <a:r>
              <a:rPr lang="en-US" dirty="0"/>
              <a:t>Network Architecture</a:t>
            </a:r>
          </a:p>
        </p:txBody>
      </p:sp>
      <p:sp>
        <p:nvSpPr>
          <p:cNvPr id="4" name="Flowchart: Connector 3">
            <a:extLst>
              <a:ext uri="{FF2B5EF4-FFF2-40B4-BE49-F238E27FC236}">
                <a16:creationId xmlns:a16="http://schemas.microsoft.com/office/drawing/2014/main" id="{4D368E39-61FB-CD05-8E77-E27F9F1150CF}"/>
              </a:ext>
            </a:extLst>
          </p:cNvPr>
          <p:cNvSpPr/>
          <p:nvPr/>
        </p:nvSpPr>
        <p:spPr>
          <a:xfrm>
            <a:off x="926688"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e</a:t>
            </a:r>
            <a:r>
              <a:rPr lang="en-US" i="1" baseline="-25000" dirty="0">
                <a:solidFill>
                  <a:schemeClr val="tx1"/>
                </a:solidFill>
                <a:latin typeface="Cambria" panose="02040503050406030204" pitchFamily="18" charset="0"/>
                <a:ea typeface="Cambria" panose="02040503050406030204" pitchFamily="18" charset="0"/>
              </a:rPr>
              <a:t>1</a:t>
            </a:r>
            <a:endParaRPr lang="en-US" i="1" dirty="0">
              <a:solidFill>
                <a:schemeClr val="tx1"/>
              </a:solidFill>
              <a:latin typeface="Cambria" panose="02040503050406030204" pitchFamily="18" charset="0"/>
              <a:ea typeface="Cambria" panose="02040503050406030204" pitchFamily="18" charset="0"/>
            </a:endParaRPr>
          </a:p>
        </p:txBody>
      </p:sp>
      <p:sp>
        <p:nvSpPr>
          <p:cNvPr id="5" name="Flowchart: Connector 4">
            <a:extLst>
              <a:ext uri="{FF2B5EF4-FFF2-40B4-BE49-F238E27FC236}">
                <a16:creationId xmlns:a16="http://schemas.microsoft.com/office/drawing/2014/main" id="{8534E9BE-380C-ED0A-E9D5-394E0F0F3EF2}"/>
              </a:ext>
            </a:extLst>
          </p:cNvPr>
          <p:cNvSpPr/>
          <p:nvPr/>
        </p:nvSpPr>
        <p:spPr>
          <a:xfrm>
            <a:off x="1369449"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e</a:t>
            </a:r>
            <a:r>
              <a:rPr lang="en-US" i="1" baseline="-25000" dirty="0">
                <a:solidFill>
                  <a:schemeClr val="tx1"/>
                </a:solidFill>
                <a:latin typeface="Cambria" panose="02040503050406030204" pitchFamily="18" charset="0"/>
                <a:ea typeface="Cambria" panose="02040503050406030204" pitchFamily="18" charset="0"/>
              </a:rPr>
              <a:t>2</a:t>
            </a:r>
            <a:endParaRPr lang="en-US" i="1" dirty="0">
              <a:solidFill>
                <a:schemeClr val="tx1"/>
              </a:solidFill>
              <a:latin typeface="Cambria" panose="02040503050406030204" pitchFamily="18" charset="0"/>
              <a:ea typeface="Cambria" panose="02040503050406030204" pitchFamily="18" charset="0"/>
            </a:endParaRPr>
          </a:p>
        </p:txBody>
      </p:sp>
      <p:sp>
        <p:nvSpPr>
          <p:cNvPr id="6" name="Flowchart: Connector 5">
            <a:extLst>
              <a:ext uri="{FF2B5EF4-FFF2-40B4-BE49-F238E27FC236}">
                <a16:creationId xmlns:a16="http://schemas.microsoft.com/office/drawing/2014/main" id="{5906F90C-0FB4-2C6E-3D56-0EC15052352C}"/>
              </a:ext>
            </a:extLst>
          </p:cNvPr>
          <p:cNvSpPr/>
          <p:nvPr/>
        </p:nvSpPr>
        <p:spPr>
          <a:xfrm>
            <a:off x="1812210"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e</a:t>
            </a:r>
            <a:r>
              <a:rPr lang="en-US" i="1" baseline="-25000" dirty="0">
                <a:solidFill>
                  <a:schemeClr val="tx1"/>
                </a:solidFill>
                <a:latin typeface="Cambria" panose="02040503050406030204" pitchFamily="18" charset="0"/>
                <a:ea typeface="Cambria" panose="02040503050406030204" pitchFamily="18" charset="0"/>
              </a:rPr>
              <a:t>3</a:t>
            </a:r>
            <a:endParaRPr lang="en-US" i="1" dirty="0">
              <a:solidFill>
                <a:schemeClr val="tx1"/>
              </a:solidFill>
              <a:latin typeface="Cambria" panose="02040503050406030204" pitchFamily="18" charset="0"/>
              <a:ea typeface="Cambria" panose="02040503050406030204" pitchFamily="18" charset="0"/>
            </a:endParaRPr>
          </a:p>
        </p:txBody>
      </p:sp>
      <p:sp>
        <p:nvSpPr>
          <p:cNvPr id="7" name="Flowchart: Connector 6">
            <a:extLst>
              <a:ext uri="{FF2B5EF4-FFF2-40B4-BE49-F238E27FC236}">
                <a16:creationId xmlns:a16="http://schemas.microsoft.com/office/drawing/2014/main" id="{FAFF62B3-EB45-3E93-6EC8-8403C98CB5A2}"/>
              </a:ext>
            </a:extLst>
          </p:cNvPr>
          <p:cNvSpPr/>
          <p:nvPr/>
        </p:nvSpPr>
        <p:spPr>
          <a:xfrm>
            <a:off x="2354435"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f</a:t>
            </a:r>
            <a:r>
              <a:rPr lang="en-US" i="1" baseline="-25000" dirty="0">
                <a:solidFill>
                  <a:schemeClr val="tx1"/>
                </a:solidFill>
                <a:latin typeface="Cambria" panose="02040503050406030204" pitchFamily="18" charset="0"/>
                <a:ea typeface="Cambria" panose="02040503050406030204" pitchFamily="18" charset="0"/>
              </a:rPr>
              <a:t>1</a:t>
            </a:r>
            <a:endParaRPr lang="en-US" i="1" dirty="0">
              <a:solidFill>
                <a:schemeClr val="tx1"/>
              </a:solidFill>
              <a:latin typeface="Cambria" panose="02040503050406030204" pitchFamily="18" charset="0"/>
              <a:ea typeface="Cambria" panose="02040503050406030204" pitchFamily="18" charset="0"/>
            </a:endParaRPr>
          </a:p>
        </p:txBody>
      </p:sp>
      <p:sp>
        <p:nvSpPr>
          <p:cNvPr id="8" name="Flowchart: Connector 7">
            <a:extLst>
              <a:ext uri="{FF2B5EF4-FFF2-40B4-BE49-F238E27FC236}">
                <a16:creationId xmlns:a16="http://schemas.microsoft.com/office/drawing/2014/main" id="{6E5A6741-BE55-0AD5-B3D3-A9A0F2A54831}"/>
              </a:ext>
            </a:extLst>
          </p:cNvPr>
          <p:cNvSpPr/>
          <p:nvPr/>
        </p:nvSpPr>
        <p:spPr>
          <a:xfrm>
            <a:off x="2797196"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f</a:t>
            </a:r>
            <a:r>
              <a:rPr lang="en-US" i="1" baseline="-25000" dirty="0">
                <a:solidFill>
                  <a:schemeClr val="tx1"/>
                </a:solidFill>
                <a:latin typeface="Cambria" panose="02040503050406030204" pitchFamily="18" charset="0"/>
                <a:ea typeface="Cambria" panose="02040503050406030204" pitchFamily="18" charset="0"/>
              </a:rPr>
              <a:t>2</a:t>
            </a:r>
            <a:endParaRPr lang="en-US" i="1" dirty="0">
              <a:solidFill>
                <a:schemeClr val="tx1"/>
              </a:solidFill>
              <a:latin typeface="Cambria" panose="02040503050406030204" pitchFamily="18" charset="0"/>
              <a:ea typeface="Cambria" panose="02040503050406030204" pitchFamily="18" charset="0"/>
            </a:endParaRPr>
          </a:p>
        </p:txBody>
      </p:sp>
      <p:sp>
        <p:nvSpPr>
          <p:cNvPr id="9" name="Flowchart: Connector 8">
            <a:extLst>
              <a:ext uri="{FF2B5EF4-FFF2-40B4-BE49-F238E27FC236}">
                <a16:creationId xmlns:a16="http://schemas.microsoft.com/office/drawing/2014/main" id="{197A35F0-B4CE-5036-404A-881AF50EAE8A}"/>
              </a:ext>
            </a:extLst>
          </p:cNvPr>
          <p:cNvSpPr/>
          <p:nvPr/>
        </p:nvSpPr>
        <p:spPr>
          <a:xfrm>
            <a:off x="3239957"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f</a:t>
            </a:r>
            <a:r>
              <a:rPr lang="en-US" i="1" baseline="-25000" dirty="0">
                <a:solidFill>
                  <a:schemeClr val="tx1"/>
                </a:solidFill>
                <a:latin typeface="Cambria" panose="02040503050406030204" pitchFamily="18" charset="0"/>
                <a:ea typeface="Cambria" panose="02040503050406030204" pitchFamily="18" charset="0"/>
              </a:rPr>
              <a:t>3</a:t>
            </a:r>
            <a:endParaRPr lang="en-US" i="1" dirty="0">
              <a:solidFill>
                <a:schemeClr val="tx1"/>
              </a:solidFill>
              <a:latin typeface="Cambria" panose="02040503050406030204" pitchFamily="18" charset="0"/>
              <a:ea typeface="Cambria" panose="02040503050406030204" pitchFamily="18" charset="0"/>
            </a:endParaRPr>
          </a:p>
        </p:txBody>
      </p:sp>
      <p:sp>
        <p:nvSpPr>
          <p:cNvPr id="10" name="Flowchart: Connector 9">
            <a:extLst>
              <a:ext uri="{FF2B5EF4-FFF2-40B4-BE49-F238E27FC236}">
                <a16:creationId xmlns:a16="http://schemas.microsoft.com/office/drawing/2014/main" id="{9A510A11-2016-D7BD-6850-21698945E49D}"/>
              </a:ext>
            </a:extLst>
          </p:cNvPr>
          <p:cNvSpPr/>
          <p:nvPr/>
        </p:nvSpPr>
        <p:spPr>
          <a:xfrm>
            <a:off x="3799830"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g</a:t>
            </a:r>
            <a:r>
              <a:rPr lang="en-US" i="1" baseline="-25000" dirty="0">
                <a:solidFill>
                  <a:schemeClr val="tx1"/>
                </a:solidFill>
                <a:latin typeface="Cambria" panose="02040503050406030204" pitchFamily="18" charset="0"/>
                <a:ea typeface="Cambria" panose="02040503050406030204" pitchFamily="18" charset="0"/>
              </a:rPr>
              <a:t>1</a:t>
            </a:r>
            <a:endParaRPr lang="en-US" i="1" dirty="0">
              <a:solidFill>
                <a:schemeClr val="tx1"/>
              </a:solidFill>
              <a:latin typeface="Cambria" panose="02040503050406030204" pitchFamily="18" charset="0"/>
              <a:ea typeface="Cambria" panose="02040503050406030204" pitchFamily="18" charset="0"/>
            </a:endParaRPr>
          </a:p>
        </p:txBody>
      </p:sp>
      <p:sp>
        <p:nvSpPr>
          <p:cNvPr id="11" name="Flowchart: Connector 10">
            <a:extLst>
              <a:ext uri="{FF2B5EF4-FFF2-40B4-BE49-F238E27FC236}">
                <a16:creationId xmlns:a16="http://schemas.microsoft.com/office/drawing/2014/main" id="{AEC02967-1638-94EE-246F-6176212DD856}"/>
              </a:ext>
            </a:extLst>
          </p:cNvPr>
          <p:cNvSpPr/>
          <p:nvPr/>
        </p:nvSpPr>
        <p:spPr>
          <a:xfrm>
            <a:off x="4242591"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g</a:t>
            </a:r>
            <a:r>
              <a:rPr lang="en-US" i="1" baseline="-25000" dirty="0">
                <a:solidFill>
                  <a:schemeClr val="tx1"/>
                </a:solidFill>
                <a:latin typeface="Cambria" panose="02040503050406030204" pitchFamily="18" charset="0"/>
                <a:ea typeface="Cambria" panose="02040503050406030204" pitchFamily="18" charset="0"/>
              </a:rPr>
              <a:t>2</a:t>
            </a:r>
            <a:endParaRPr lang="en-US" i="1" dirty="0">
              <a:solidFill>
                <a:schemeClr val="tx1"/>
              </a:solidFill>
              <a:latin typeface="Cambria" panose="02040503050406030204" pitchFamily="18" charset="0"/>
              <a:ea typeface="Cambria" panose="02040503050406030204" pitchFamily="18" charset="0"/>
            </a:endParaRPr>
          </a:p>
        </p:txBody>
      </p:sp>
      <p:sp>
        <p:nvSpPr>
          <p:cNvPr id="12" name="Flowchart: Connector 11">
            <a:extLst>
              <a:ext uri="{FF2B5EF4-FFF2-40B4-BE49-F238E27FC236}">
                <a16:creationId xmlns:a16="http://schemas.microsoft.com/office/drawing/2014/main" id="{AA91612C-A23E-188D-F750-5338F7F345D3}"/>
              </a:ext>
            </a:extLst>
          </p:cNvPr>
          <p:cNvSpPr/>
          <p:nvPr/>
        </p:nvSpPr>
        <p:spPr>
          <a:xfrm>
            <a:off x="4685352"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g</a:t>
            </a:r>
            <a:r>
              <a:rPr lang="en-US" i="1" baseline="-25000" dirty="0">
                <a:solidFill>
                  <a:schemeClr val="tx1"/>
                </a:solidFill>
                <a:latin typeface="Cambria" panose="02040503050406030204" pitchFamily="18" charset="0"/>
                <a:ea typeface="Cambria" panose="02040503050406030204" pitchFamily="18" charset="0"/>
              </a:rPr>
              <a:t>3</a:t>
            </a:r>
            <a:endParaRPr lang="en-US" i="1" dirty="0">
              <a:solidFill>
                <a:schemeClr val="tx1"/>
              </a:solidFill>
              <a:latin typeface="Cambria" panose="02040503050406030204" pitchFamily="18" charset="0"/>
              <a:ea typeface="Cambria" panose="02040503050406030204" pitchFamily="18" charset="0"/>
            </a:endParaRPr>
          </a:p>
        </p:txBody>
      </p:sp>
      <p:sp>
        <p:nvSpPr>
          <p:cNvPr id="13" name="Flowchart: Connector 12">
            <a:extLst>
              <a:ext uri="{FF2B5EF4-FFF2-40B4-BE49-F238E27FC236}">
                <a16:creationId xmlns:a16="http://schemas.microsoft.com/office/drawing/2014/main" id="{EC457B51-62DD-942F-FE04-00721FEB0EF2}"/>
              </a:ext>
            </a:extLst>
          </p:cNvPr>
          <p:cNvSpPr/>
          <p:nvPr/>
        </p:nvSpPr>
        <p:spPr>
          <a:xfrm>
            <a:off x="5192289"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h</a:t>
            </a:r>
            <a:r>
              <a:rPr lang="en-US" i="1" baseline="-25000" dirty="0">
                <a:solidFill>
                  <a:schemeClr val="tx1"/>
                </a:solidFill>
                <a:latin typeface="Cambria" panose="02040503050406030204" pitchFamily="18" charset="0"/>
                <a:ea typeface="Cambria" panose="02040503050406030204" pitchFamily="18" charset="0"/>
              </a:rPr>
              <a:t>1</a:t>
            </a:r>
            <a:endParaRPr lang="en-US" i="1" dirty="0">
              <a:solidFill>
                <a:schemeClr val="tx1"/>
              </a:solidFill>
              <a:latin typeface="Cambria" panose="02040503050406030204" pitchFamily="18" charset="0"/>
              <a:ea typeface="Cambria" panose="02040503050406030204" pitchFamily="18" charset="0"/>
            </a:endParaRPr>
          </a:p>
        </p:txBody>
      </p:sp>
      <p:sp>
        <p:nvSpPr>
          <p:cNvPr id="14" name="Flowchart: Connector 13">
            <a:extLst>
              <a:ext uri="{FF2B5EF4-FFF2-40B4-BE49-F238E27FC236}">
                <a16:creationId xmlns:a16="http://schemas.microsoft.com/office/drawing/2014/main" id="{0169EB6D-6CCE-D4B1-9707-249BF263420B}"/>
              </a:ext>
            </a:extLst>
          </p:cNvPr>
          <p:cNvSpPr/>
          <p:nvPr/>
        </p:nvSpPr>
        <p:spPr>
          <a:xfrm>
            <a:off x="5635050"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h</a:t>
            </a:r>
            <a:r>
              <a:rPr lang="en-US" i="1" baseline="-25000" dirty="0">
                <a:solidFill>
                  <a:schemeClr val="tx1"/>
                </a:solidFill>
                <a:latin typeface="Cambria" panose="02040503050406030204" pitchFamily="18" charset="0"/>
                <a:ea typeface="Cambria" panose="02040503050406030204" pitchFamily="18" charset="0"/>
              </a:rPr>
              <a:t>2</a:t>
            </a:r>
            <a:endParaRPr lang="en-US" i="1" dirty="0">
              <a:solidFill>
                <a:schemeClr val="tx1"/>
              </a:solidFill>
              <a:latin typeface="Cambria" panose="02040503050406030204" pitchFamily="18" charset="0"/>
              <a:ea typeface="Cambria" panose="02040503050406030204" pitchFamily="18" charset="0"/>
            </a:endParaRPr>
          </a:p>
        </p:txBody>
      </p:sp>
      <p:sp>
        <p:nvSpPr>
          <p:cNvPr id="15" name="Flowchart: Connector 14">
            <a:extLst>
              <a:ext uri="{FF2B5EF4-FFF2-40B4-BE49-F238E27FC236}">
                <a16:creationId xmlns:a16="http://schemas.microsoft.com/office/drawing/2014/main" id="{866CC9A3-87BD-DE18-D7BD-52A21D1D61DB}"/>
              </a:ext>
            </a:extLst>
          </p:cNvPr>
          <p:cNvSpPr/>
          <p:nvPr/>
        </p:nvSpPr>
        <p:spPr>
          <a:xfrm>
            <a:off x="6077811"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h</a:t>
            </a:r>
            <a:r>
              <a:rPr lang="en-US" i="1" baseline="-25000" dirty="0">
                <a:solidFill>
                  <a:schemeClr val="tx1"/>
                </a:solidFill>
                <a:latin typeface="Cambria" panose="02040503050406030204" pitchFamily="18" charset="0"/>
                <a:ea typeface="Cambria" panose="02040503050406030204" pitchFamily="18" charset="0"/>
              </a:rPr>
              <a:t>3</a:t>
            </a:r>
            <a:endParaRPr lang="en-US" i="1" dirty="0">
              <a:solidFill>
                <a:schemeClr val="tx1"/>
              </a:solidFill>
              <a:latin typeface="Cambria" panose="02040503050406030204" pitchFamily="18" charset="0"/>
              <a:ea typeface="Cambria" panose="02040503050406030204" pitchFamily="18" charset="0"/>
            </a:endParaRPr>
          </a:p>
        </p:txBody>
      </p:sp>
      <p:sp>
        <p:nvSpPr>
          <p:cNvPr id="16" name="Flowchart: Connector 15">
            <a:extLst>
              <a:ext uri="{FF2B5EF4-FFF2-40B4-BE49-F238E27FC236}">
                <a16:creationId xmlns:a16="http://schemas.microsoft.com/office/drawing/2014/main" id="{EE3B1FAD-7112-723B-1CC9-A93AB38EF719}"/>
              </a:ext>
            </a:extLst>
          </p:cNvPr>
          <p:cNvSpPr/>
          <p:nvPr/>
        </p:nvSpPr>
        <p:spPr>
          <a:xfrm>
            <a:off x="2401760" y="2482782"/>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p</a:t>
            </a:r>
            <a:r>
              <a:rPr lang="en-US" i="1" baseline="-25000" dirty="0">
                <a:solidFill>
                  <a:schemeClr val="tx1"/>
                </a:solidFill>
                <a:latin typeface="Cambria" panose="02040503050406030204" pitchFamily="18" charset="0"/>
                <a:ea typeface="Cambria" panose="02040503050406030204" pitchFamily="18" charset="0"/>
              </a:rPr>
              <a:t>1</a:t>
            </a:r>
            <a:endParaRPr lang="en-US" i="1" dirty="0">
              <a:solidFill>
                <a:schemeClr val="tx1"/>
              </a:solidFill>
              <a:latin typeface="Cambria" panose="02040503050406030204" pitchFamily="18" charset="0"/>
              <a:ea typeface="Cambria" panose="02040503050406030204" pitchFamily="18" charset="0"/>
            </a:endParaRPr>
          </a:p>
        </p:txBody>
      </p:sp>
      <p:sp>
        <p:nvSpPr>
          <p:cNvPr id="17" name="Flowchart: Connector 16">
            <a:extLst>
              <a:ext uri="{FF2B5EF4-FFF2-40B4-BE49-F238E27FC236}">
                <a16:creationId xmlns:a16="http://schemas.microsoft.com/office/drawing/2014/main" id="{BC6A111D-BA80-4157-27F8-446095A459EA}"/>
              </a:ext>
            </a:extLst>
          </p:cNvPr>
          <p:cNvSpPr/>
          <p:nvPr/>
        </p:nvSpPr>
        <p:spPr>
          <a:xfrm>
            <a:off x="2844521" y="2482782"/>
            <a:ext cx="365760" cy="365760"/>
          </a:xfrm>
          <a:prstGeom prst="flowChartConnector">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p</a:t>
            </a:r>
            <a:r>
              <a:rPr lang="en-US" i="1" baseline="-25000" dirty="0">
                <a:solidFill>
                  <a:schemeClr val="tx1"/>
                </a:solidFill>
                <a:latin typeface="Cambria" panose="02040503050406030204" pitchFamily="18" charset="0"/>
                <a:ea typeface="Cambria" panose="02040503050406030204" pitchFamily="18" charset="0"/>
              </a:rPr>
              <a:t>2</a:t>
            </a:r>
            <a:endParaRPr lang="en-US" i="1" dirty="0">
              <a:solidFill>
                <a:schemeClr val="tx1"/>
              </a:solidFill>
              <a:latin typeface="Cambria" panose="02040503050406030204" pitchFamily="18" charset="0"/>
              <a:ea typeface="Cambria" panose="02040503050406030204" pitchFamily="18" charset="0"/>
            </a:endParaRPr>
          </a:p>
        </p:txBody>
      </p:sp>
      <p:sp>
        <p:nvSpPr>
          <p:cNvPr id="18" name="Flowchart: Connector 17">
            <a:extLst>
              <a:ext uri="{FF2B5EF4-FFF2-40B4-BE49-F238E27FC236}">
                <a16:creationId xmlns:a16="http://schemas.microsoft.com/office/drawing/2014/main" id="{44EA851B-C90F-6810-8E02-893B4CD195E1}"/>
              </a:ext>
            </a:extLst>
          </p:cNvPr>
          <p:cNvSpPr/>
          <p:nvPr/>
        </p:nvSpPr>
        <p:spPr>
          <a:xfrm>
            <a:off x="3287282" y="2482782"/>
            <a:ext cx="365760" cy="365760"/>
          </a:xfrm>
          <a:prstGeom prst="flowChartConnector">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p</a:t>
            </a:r>
            <a:r>
              <a:rPr lang="en-US" i="1" baseline="-25000" dirty="0">
                <a:solidFill>
                  <a:schemeClr val="tx1"/>
                </a:solidFill>
                <a:latin typeface="Cambria" panose="02040503050406030204" pitchFamily="18" charset="0"/>
                <a:ea typeface="Cambria" panose="02040503050406030204" pitchFamily="18" charset="0"/>
              </a:rPr>
              <a:t>3</a:t>
            </a:r>
            <a:endParaRPr lang="en-US" i="1" dirty="0">
              <a:solidFill>
                <a:schemeClr val="tx1"/>
              </a:solidFill>
              <a:latin typeface="Cambria" panose="02040503050406030204" pitchFamily="18" charset="0"/>
              <a:ea typeface="Cambria" panose="02040503050406030204" pitchFamily="18" charset="0"/>
            </a:endParaRPr>
          </a:p>
        </p:txBody>
      </p:sp>
      <p:sp>
        <p:nvSpPr>
          <p:cNvPr id="19" name="Flowchart: Connector 18">
            <a:extLst>
              <a:ext uri="{FF2B5EF4-FFF2-40B4-BE49-F238E27FC236}">
                <a16:creationId xmlns:a16="http://schemas.microsoft.com/office/drawing/2014/main" id="{C82BFAB2-56CC-09BE-FB75-F04438E63317}"/>
              </a:ext>
            </a:extLst>
          </p:cNvPr>
          <p:cNvSpPr/>
          <p:nvPr/>
        </p:nvSpPr>
        <p:spPr>
          <a:xfrm>
            <a:off x="3730043" y="2482782"/>
            <a:ext cx="365760" cy="365760"/>
          </a:xfrm>
          <a:prstGeom prst="flowChartConnector">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p</a:t>
            </a:r>
            <a:r>
              <a:rPr lang="en-US" i="1" baseline="-25000" dirty="0">
                <a:solidFill>
                  <a:schemeClr val="tx1"/>
                </a:solidFill>
                <a:latin typeface="Cambria" panose="02040503050406030204" pitchFamily="18" charset="0"/>
                <a:ea typeface="Cambria" panose="02040503050406030204" pitchFamily="18" charset="0"/>
              </a:rPr>
              <a:t>4</a:t>
            </a:r>
            <a:endParaRPr lang="en-US" i="1" dirty="0">
              <a:solidFill>
                <a:schemeClr val="tx1"/>
              </a:solidFill>
              <a:latin typeface="Cambria" panose="02040503050406030204" pitchFamily="18" charset="0"/>
              <a:ea typeface="Cambria" panose="02040503050406030204" pitchFamily="18" charset="0"/>
            </a:endParaRPr>
          </a:p>
        </p:txBody>
      </p:sp>
      <p:sp>
        <p:nvSpPr>
          <p:cNvPr id="20" name="Flowchart: Connector 19">
            <a:extLst>
              <a:ext uri="{FF2B5EF4-FFF2-40B4-BE49-F238E27FC236}">
                <a16:creationId xmlns:a16="http://schemas.microsoft.com/office/drawing/2014/main" id="{71C94BE4-F82C-5E83-B343-40CC92934DE3}"/>
              </a:ext>
            </a:extLst>
          </p:cNvPr>
          <p:cNvSpPr/>
          <p:nvPr/>
        </p:nvSpPr>
        <p:spPr>
          <a:xfrm>
            <a:off x="4172804" y="2482782"/>
            <a:ext cx="365760" cy="365760"/>
          </a:xfrm>
          <a:prstGeom prst="flowChartConnector">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p</a:t>
            </a:r>
            <a:r>
              <a:rPr lang="en-US" i="1" baseline="-25000" dirty="0">
                <a:solidFill>
                  <a:schemeClr val="tx1"/>
                </a:solidFill>
                <a:latin typeface="Cambria" panose="02040503050406030204" pitchFamily="18" charset="0"/>
                <a:ea typeface="Cambria" panose="02040503050406030204" pitchFamily="18" charset="0"/>
              </a:rPr>
              <a:t>5</a:t>
            </a:r>
            <a:endParaRPr lang="en-US" i="1" dirty="0">
              <a:solidFill>
                <a:schemeClr val="tx1"/>
              </a:solidFill>
              <a:latin typeface="Cambria" panose="02040503050406030204" pitchFamily="18" charset="0"/>
              <a:ea typeface="Cambria" panose="02040503050406030204" pitchFamily="18" charset="0"/>
            </a:endParaRPr>
          </a:p>
        </p:txBody>
      </p:sp>
      <p:sp>
        <p:nvSpPr>
          <p:cNvPr id="21" name="Flowchart: Connector 20">
            <a:extLst>
              <a:ext uri="{FF2B5EF4-FFF2-40B4-BE49-F238E27FC236}">
                <a16:creationId xmlns:a16="http://schemas.microsoft.com/office/drawing/2014/main" id="{B16896FB-51B1-2491-E48B-3B660B8468F2}"/>
              </a:ext>
            </a:extLst>
          </p:cNvPr>
          <p:cNvSpPr/>
          <p:nvPr/>
        </p:nvSpPr>
        <p:spPr>
          <a:xfrm>
            <a:off x="4615565" y="2482782"/>
            <a:ext cx="365760" cy="365760"/>
          </a:xfrm>
          <a:prstGeom prst="flowChartConnector">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p</a:t>
            </a:r>
            <a:r>
              <a:rPr lang="en-US" i="1" baseline="-25000" dirty="0">
                <a:solidFill>
                  <a:schemeClr val="tx1"/>
                </a:solidFill>
                <a:latin typeface="Cambria" panose="02040503050406030204" pitchFamily="18" charset="0"/>
                <a:ea typeface="Cambria" panose="02040503050406030204" pitchFamily="18" charset="0"/>
              </a:rPr>
              <a:t>6</a:t>
            </a:r>
            <a:endParaRPr lang="en-US" i="1" dirty="0">
              <a:solidFill>
                <a:schemeClr val="tx1"/>
              </a:solidFill>
              <a:latin typeface="Cambria" panose="02040503050406030204" pitchFamily="18" charset="0"/>
              <a:ea typeface="Cambria" panose="02040503050406030204" pitchFamily="18" charset="0"/>
            </a:endParaRPr>
          </a:p>
        </p:txBody>
      </p:sp>
      <p:sp>
        <p:nvSpPr>
          <p:cNvPr id="22" name="Flowchart: Connector 21">
            <a:extLst>
              <a:ext uri="{FF2B5EF4-FFF2-40B4-BE49-F238E27FC236}">
                <a16:creationId xmlns:a16="http://schemas.microsoft.com/office/drawing/2014/main" id="{A1E54685-1FC4-1C18-0543-98DFB7B1C351}"/>
              </a:ext>
            </a:extLst>
          </p:cNvPr>
          <p:cNvSpPr/>
          <p:nvPr/>
        </p:nvSpPr>
        <p:spPr>
          <a:xfrm>
            <a:off x="5063132" y="2482782"/>
            <a:ext cx="365760" cy="365760"/>
          </a:xfrm>
          <a:prstGeom prst="flowChartConnector">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p</a:t>
            </a:r>
            <a:r>
              <a:rPr lang="en-US" i="1" baseline="-25000" dirty="0">
                <a:solidFill>
                  <a:schemeClr val="tx1"/>
                </a:solidFill>
                <a:latin typeface="Cambria" panose="02040503050406030204" pitchFamily="18" charset="0"/>
                <a:ea typeface="Cambria" panose="02040503050406030204" pitchFamily="18" charset="0"/>
              </a:rPr>
              <a:t>7</a:t>
            </a:r>
            <a:endParaRPr lang="en-US" i="1" dirty="0">
              <a:solidFill>
                <a:schemeClr val="tx1"/>
              </a:solidFill>
              <a:latin typeface="Cambria" panose="02040503050406030204" pitchFamily="18" charset="0"/>
              <a:ea typeface="Cambria" panose="02040503050406030204" pitchFamily="18" charset="0"/>
            </a:endParaRPr>
          </a:p>
        </p:txBody>
      </p:sp>
      <p:sp>
        <p:nvSpPr>
          <p:cNvPr id="23" name="Flowchart: Connector 22">
            <a:extLst>
              <a:ext uri="{FF2B5EF4-FFF2-40B4-BE49-F238E27FC236}">
                <a16:creationId xmlns:a16="http://schemas.microsoft.com/office/drawing/2014/main" id="{7F7A3459-725F-5CA8-8121-A5F8CF1A51E7}"/>
              </a:ext>
            </a:extLst>
          </p:cNvPr>
          <p:cNvSpPr/>
          <p:nvPr/>
        </p:nvSpPr>
        <p:spPr>
          <a:xfrm>
            <a:off x="5505893" y="2482782"/>
            <a:ext cx="365760" cy="365760"/>
          </a:xfrm>
          <a:prstGeom prst="flowChartConnector">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p</a:t>
            </a:r>
            <a:r>
              <a:rPr lang="en-US" i="1" baseline="-25000" dirty="0">
                <a:solidFill>
                  <a:schemeClr val="tx1"/>
                </a:solidFill>
                <a:latin typeface="Cambria" panose="02040503050406030204" pitchFamily="18" charset="0"/>
                <a:ea typeface="Cambria" panose="02040503050406030204" pitchFamily="18" charset="0"/>
              </a:rPr>
              <a:t>8</a:t>
            </a:r>
            <a:endParaRPr lang="en-US" i="1" dirty="0">
              <a:solidFill>
                <a:schemeClr val="tx1"/>
              </a:solidFill>
              <a:latin typeface="Cambria" panose="02040503050406030204" pitchFamily="18" charset="0"/>
              <a:ea typeface="Cambria" panose="02040503050406030204" pitchFamily="18" charset="0"/>
            </a:endParaRPr>
          </a:p>
        </p:txBody>
      </p:sp>
      <p:sp>
        <p:nvSpPr>
          <p:cNvPr id="24" name="Flowchart: Connector 23">
            <a:extLst>
              <a:ext uri="{FF2B5EF4-FFF2-40B4-BE49-F238E27FC236}">
                <a16:creationId xmlns:a16="http://schemas.microsoft.com/office/drawing/2014/main" id="{116F3CE9-471F-4636-A1D6-886A65C51AFF}"/>
              </a:ext>
            </a:extLst>
          </p:cNvPr>
          <p:cNvSpPr/>
          <p:nvPr/>
        </p:nvSpPr>
        <p:spPr>
          <a:xfrm>
            <a:off x="5948654" y="2482782"/>
            <a:ext cx="365760" cy="365760"/>
          </a:xfrm>
          <a:prstGeom prst="flowChartConnector">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p</a:t>
            </a:r>
            <a:r>
              <a:rPr lang="en-US" i="1" baseline="-25000" dirty="0">
                <a:solidFill>
                  <a:schemeClr val="tx1"/>
                </a:solidFill>
                <a:latin typeface="Cambria" panose="02040503050406030204" pitchFamily="18" charset="0"/>
                <a:ea typeface="Cambria" panose="02040503050406030204" pitchFamily="18" charset="0"/>
              </a:rPr>
              <a:t>9</a:t>
            </a:r>
            <a:endParaRPr lang="en-US" i="1" dirty="0">
              <a:solidFill>
                <a:schemeClr val="tx1"/>
              </a:solidFill>
              <a:latin typeface="Cambria" panose="02040503050406030204" pitchFamily="18" charset="0"/>
              <a:ea typeface="Cambria" panose="02040503050406030204" pitchFamily="18" charset="0"/>
            </a:endParaRPr>
          </a:p>
        </p:txBody>
      </p:sp>
      <p:sp>
        <p:nvSpPr>
          <p:cNvPr id="25" name="TextBox 24">
            <a:extLst>
              <a:ext uri="{FF2B5EF4-FFF2-40B4-BE49-F238E27FC236}">
                <a16:creationId xmlns:a16="http://schemas.microsoft.com/office/drawing/2014/main" id="{6EFDC6F3-1933-DA3E-C1A1-B9C76372022F}"/>
              </a:ext>
            </a:extLst>
          </p:cNvPr>
          <p:cNvSpPr txBox="1"/>
          <p:nvPr/>
        </p:nvSpPr>
        <p:spPr>
          <a:xfrm>
            <a:off x="6379388" y="2411394"/>
            <a:ext cx="697627" cy="584775"/>
          </a:xfrm>
          <a:prstGeom prst="rect">
            <a:avLst/>
          </a:prstGeom>
          <a:noFill/>
        </p:spPr>
        <p:txBody>
          <a:bodyPr wrap="none" rtlCol="0">
            <a:spAutoFit/>
          </a:bodyPr>
          <a:lstStyle/>
          <a:p>
            <a:r>
              <a:rPr lang="en-US" sz="3200" b="1" dirty="0">
                <a:latin typeface="+mn-lt"/>
                <a:ea typeface="Cambria" panose="02040503050406030204" pitchFamily="18" charset="0"/>
              </a:rPr>
              <a:t>. . .</a:t>
            </a:r>
          </a:p>
        </p:txBody>
      </p:sp>
      <p:sp>
        <p:nvSpPr>
          <p:cNvPr id="26" name="Flowchart: Connector 25">
            <a:extLst>
              <a:ext uri="{FF2B5EF4-FFF2-40B4-BE49-F238E27FC236}">
                <a16:creationId xmlns:a16="http://schemas.microsoft.com/office/drawing/2014/main" id="{0F205B26-69EA-0E19-1EFD-E5E50F30D9DC}"/>
              </a:ext>
            </a:extLst>
          </p:cNvPr>
          <p:cNvSpPr/>
          <p:nvPr/>
        </p:nvSpPr>
        <p:spPr>
          <a:xfrm>
            <a:off x="6636099" y="4011597"/>
            <a:ext cx="365760" cy="365760"/>
          </a:xfrm>
          <a:prstGeom prst="flowChartConnector">
            <a:avLst/>
          </a:prstGeom>
          <a:no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i="1" dirty="0">
                <a:solidFill>
                  <a:schemeClr val="tx1"/>
                </a:solidFill>
                <a:latin typeface="Cambria" panose="02040503050406030204" pitchFamily="18" charset="0"/>
                <a:ea typeface="Cambria" panose="02040503050406030204" pitchFamily="18" charset="0"/>
              </a:rPr>
              <a:t>k</a:t>
            </a:r>
          </a:p>
        </p:txBody>
      </p:sp>
      <p:sp>
        <p:nvSpPr>
          <p:cNvPr id="27" name="Right Brace 26">
            <a:extLst>
              <a:ext uri="{FF2B5EF4-FFF2-40B4-BE49-F238E27FC236}">
                <a16:creationId xmlns:a16="http://schemas.microsoft.com/office/drawing/2014/main" id="{82E4A74C-9438-D8A1-090C-EA62599B06F6}"/>
              </a:ext>
            </a:extLst>
          </p:cNvPr>
          <p:cNvSpPr/>
          <p:nvPr/>
        </p:nvSpPr>
        <p:spPr>
          <a:xfrm rot="5400000">
            <a:off x="2800418" y="2731076"/>
            <a:ext cx="365759" cy="396801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35224C17-061E-6201-F281-AD9455AD8D8A}"/>
              </a:ext>
            </a:extLst>
          </p:cNvPr>
          <p:cNvSpPr/>
          <p:nvPr/>
        </p:nvSpPr>
        <p:spPr>
          <a:xfrm rot="5400000">
            <a:off x="5658311" y="4143183"/>
            <a:ext cx="365759" cy="114380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B4627CDA-75EA-37FA-A43A-BF3C5FFE39AA}"/>
              </a:ext>
            </a:extLst>
          </p:cNvPr>
          <p:cNvSpPr/>
          <p:nvPr/>
        </p:nvSpPr>
        <p:spPr>
          <a:xfrm rot="5400000">
            <a:off x="6685513" y="4506463"/>
            <a:ext cx="365759" cy="41724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3AF3AC2B-5A3D-183C-87B5-45A54E968285}"/>
              </a:ext>
            </a:extLst>
          </p:cNvPr>
          <p:cNvSpPr/>
          <p:nvPr/>
        </p:nvSpPr>
        <p:spPr>
          <a:xfrm rot="16200000">
            <a:off x="4509700" y="8670"/>
            <a:ext cx="365759" cy="442761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72C69E15-8DAC-A97C-D701-99D217190A7D}"/>
              </a:ext>
            </a:extLst>
          </p:cNvPr>
          <p:cNvCxnSpPr>
            <a:cxnSpLocks/>
            <a:stCxn id="4" idx="0"/>
            <a:endCxn id="16" idx="2"/>
          </p:cNvCxnSpPr>
          <p:nvPr/>
        </p:nvCxnSpPr>
        <p:spPr>
          <a:xfrm flipV="1">
            <a:off x="1109568" y="2665662"/>
            <a:ext cx="1292192" cy="1345935"/>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F241DB6-E57B-9283-8EC0-C0D5CE9FF491}"/>
              </a:ext>
            </a:extLst>
          </p:cNvPr>
          <p:cNvCxnSpPr>
            <a:cxnSpLocks/>
            <a:endCxn id="16" idx="3"/>
          </p:cNvCxnSpPr>
          <p:nvPr/>
        </p:nvCxnSpPr>
        <p:spPr>
          <a:xfrm flipV="1">
            <a:off x="1584386" y="2794978"/>
            <a:ext cx="870938" cy="1216619"/>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7205AECB-E4B0-294D-7E11-42E76BB9000C}"/>
              </a:ext>
            </a:extLst>
          </p:cNvPr>
          <p:cNvCxnSpPr>
            <a:cxnSpLocks/>
            <a:endCxn id="16" idx="4"/>
          </p:cNvCxnSpPr>
          <p:nvPr/>
        </p:nvCxnSpPr>
        <p:spPr>
          <a:xfrm flipV="1">
            <a:off x="2026657" y="2848542"/>
            <a:ext cx="557983" cy="1163054"/>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BCEA531-AEA1-6DDE-D8CC-B3F1608319E3}"/>
              </a:ext>
            </a:extLst>
          </p:cNvPr>
          <p:cNvCxnSpPr>
            <a:cxnSpLocks/>
            <a:endCxn id="16" idx="4"/>
          </p:cNvCxnSpPr>
          <p:nvPr/>
        </p:nvCxnSpPr>
        <p:spPr>
          <a:xfrm flipV="1">
            <a:off x="2553716" y="2848542"/>
            <a:ext cx="30924" cy="1163054"/>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2E7CA8D4-C9A1-2AD9-9BC5-F7E30795BA8F}"/>
              </a:ext>
            </a:extLst>
          </p:cNvPr>
          <p:cNvCxnSpPr>
            <a:cxnSpLocks/>
            <a:endCxn id="16" idx="4"/>
          </p:cNvCxnSpPr>
          <p:nvPr/>
        </p:nvCxnSpPr>
        <p:spPr>
          <a:xfrm flipH="1" flipV="1">
            <a:off x="2584640" y="2848542"/>
            <a:ext cx="396577" cy="1158451"/>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8A890CBA-CD09-85B2-7217-891CF91BDFBC}"/>
              </a:ext>
            </a:extLst>
          </p:cNvPr>
          <p:cNvCxnSpPr>
            <a:cxnSpLocks/>
            <a:endCxn id="16" idx="4"/>
          </p:cNvCxnSpPr>
          <p:nvPr/>
        </p:nvCxnSpPr>
        <p:spPr>
          <a:xfrm flipH="1" flipV="1">
            <a:off x="2584640" y="2848542"/>
            <a:ext cx="838197" cy="1165880"/>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9BB9690-96EB-A59D-ECF8-802F0172C131}"/>
              </a:ext>
            </a:extLst>
          </p:cNvPr>
          <p:cNvCxnSpPr>
            <a:cxnSpLocks/>
            <a:endCxn id="16" idx="4"/>
          </p:cNvCxnSpPr>
          <p:nvPr/>
        </p:nvCxnSpPr>
        <p:spPr>
          <a:xfrm flipH="1" flipV="1">
            <a:off x="2584640" y="2848542"/>
            <a:ext cx="1354174" cy="1158450"/>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31CE560-6066-9410-1C73-71514D72204D}"/>
              </a:ext>
            </a:extLst>
          </p:cNvPr>
          <p:cNvCxnSpPr>
            <a:cxnSpLocks/>
            <a:endCxn id="16" idx="4"/>
          </p:cNvCxnSpPr>
          <p:nvPr/>
        </p:nvCxnSpPr>
        <p:spPr>
          <a:xfrm flipH="1" flipV="1">
            <a:off x="2584640" y="2848542"/>
            <a:ext cx="1831770" cy="1165881"/>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55E9D1F-2FD2-D530-6BA7-08D1E9FDD000}"/>
              </a:ext>
            </a:extLst>
          </p:cNvPr>
          <p:cNvCxnSpPr>
            <a:cxnSpLocks/>
            <a:endCxn id="16" idx="4"/>
          </p:cNvCxnSpPr>
          <p:nvPr/>
        </p:nvCxnSpPr>
        <p:spPr>
          <a:xfrm flipH="1" flipV="1">
            <a:off x="2584640" y="2848542"/>
            <a:ext cx="2253224" cy="1152751"/>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9C265A89-5D57-CF69-E05F-4CF8A4DF682D}"/>
              </a:ext>
            </a:extLst>
          </p:cNvPr>
          <p:cNvCxnSpPr>
            <a:cxnSpLocks/>
            <a:endCxn id="16" idx="5"/>
          </p:cNvCxnSpPr>
          <p:nvPr/>
        </p:nvCxnSpPr>
        <p:spPr>
          <a:xfrm flipH="1" flipV="1">
            <a:off x="2713956" y="2794978"/>
            <a:ext cx="2630047" cy="1231685"/>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DFC9F38-1C82-91E2-DB98-164E9599FB86}"/>
              </a:ext>
            </a:extLst>
          </p:cNvPr>
          <p:cNvCxnSpPr>
            <a:cxnSpLocks/>
            <a:endCxn id="16" idx="5"/>
          </p:cNvCxnSpPr>
          <p:nvPr/>
        </p:nvCxnSpPr>
        <p:spPr>
          <a:xfrm flipH="1" flipV="1">
            <a:off x="2713956" y="2794978"/>
            <a:ext cx="3036300" cy="1219865"/>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0A49FD-9711-30A1-830B-3DC9B1D22573}"/>
              </a:ext>
            </a:extLst>
          </p:cNvPr>
          <p:cNvCxnSpPr>
            <a:cxnSpLocks/>
            <a:endCxn id="16" idx="5"/>
          </p:cNvCxnSpPr>
          <p:nvPr/>
        </p:nvCxnSpPr>
        <p:spPr>
          <a:xfrm flipH="1" flipV="1">
            <a:off x="2713956" y="2794978"/>
            <a:ext cx="3506865" cy="1208935"/>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D872D7B-318A-EA38-4BF5-1C7F5BCEE036}"/>
              </a:ext>
            </a:extLst>
          </p:cNvPr>
          <p:cNvCxnSpPr>
            <a:cxnSpLocks/>
            <a:endCxn id="16" idx="5"/>
          </p:cNvCxnSpPr>
          <p:nvPr/>
        </p:nvCxnSpPr>
        <p:spPr>
          <a:xfrm flipH="1" flipV="1">
            <a:off x="2713956" y="2794978"/>
            <a:ext cx="4022842" cy="1219698"/>
          </a:xfrm>
          <a:prstGeom prst="straightConnector1">
            <a:avLst/>
          </a:prstGeom>
          <a:ln>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064A7920-D110-2C10-F5A0-467CB0E485D8}"/>
              </a:ext>
            </a:extLst>
          </p:cNvPr>
          <p:cNvSpPr txBox="1"/>
          <p:nvPr/>
        </p:nvSpPr>
        <p:spPr>
          <a:xfrm>
            <a:off x="2207862" y="3096431"/>
            <a:ext cx="824265" cy="584775"/>
          </a:xfrm>
          <a:prstGeom prst="rect">
            <a:avLst/>
          </a:prstGeom>
          <a:solidFill>
            <a:schemeClr val="bg1"/>
          </a:solidFill>
          <a:effectLst>
            <a:softEdge rad="88900"/>
          </a:effectLst>
        </p:spPr>
        <p:txBody>
          <a:bodyPr wrap="square" rtlCol="0">
            <a:spAutoFit/>
          </a:bodyPr>
          <a:lstStyle/>
          <a:p>
            <a:r>
              <a:rPr lang="en-US" sz="3200" b="1" dirty="0">
                <a:latin typeface="Cambria" panose="02040503050406030204" pitchFamily="18" charset="0"/>
                <a:ea typeface="Cambria" panose="02040503050406030204" pitchFamily="18" charset="0"/>
              </a:rPr>
              <a:t>W</a:t>
            </a:r>
            <a:r>
              <a:rPr lang="en-US" sz="3200" b="1" baseline="-25000" dirty="0">
                <a:latin typeface="Cambria" panose="02040503050406030204" pitchFamily="18" charset="0"/>
                <a:ea typeface="Cambria" panose="02040503050406030204" pitchFamily="18" charset="0"/>
              </a:rPr>
              <a:t>1j</a:t>
            </a:r>
            <a:endParaRPr lang="en-US" sz="3200" b="1" dirty="0">
              <a:latin typeface="Cambria" panose="02040503050406030204" pitchFamily="18" charset="0"/>
              <a:ea typeface="Cambria" panose="02040503050406030204" pitchFamily="18" charset="0"/>
            </a:endParaRPr>
          </a:p>
        </p:txBody>
      </p:sp>
      <p:sp>
        <p:nvSpPr>
          <p:cNvPr id="45" name="TextBox 44">
            <a:extLst>
              <a:ext uri="{FF2B5EF4-FFF2-40B4-BE49-F238E27FC236}">
                <a16:creationId xmlns:a16="http://schemas.microsoft.com/office/drawing/2014/main" id="{06562E57-4AE4-BB7D-DFD3-27CF4547677D}"/>
              </a:ext>
            </a:extLst>
          </p:cNvPr>
          <p:cNvSpPr txBox="1"/>
          <p:nvPr/>
        </p:nvSpPr>
        <p:spPr>
          <a:xfrm>
            <a:off x="1126293" y="4988759"/>
            <a:ext cx="3730508" cy="338554"/>
          </a:xfrm>
          <a:prstGeom prst="rect">
            <a:avLst/>
          </a:prstGeom>
          <a:noFill/>
        </p:spPr>
        <p:txBody>
          <a:bodyPr wrap="none" rtlCol="0">
            <a:spAutoFit/>
          </a:bodyPr>
          <a:lstStyle/>
          <a:p>
            <a:r>
              <a:rPr lang="en-US" sz="1600" b="1" dirty="0">
                <a:solidFill>
                  <a:srgbClr val="0070C0"/>
                </a:solidFill>
              </a:rPr>
              <a:t>WHERE</a:t>
            </a:r>
            <a:r>
              <a:rPr lang="en-US" sz="1600" dirty="0"/>
              <a:t>: Border Cells </a:t>
            </a:r>
            <a:r>
              <a:rPr lang="en-US" sz="1200" dirty="0"/>
              <a:t>(distances to borders)</a:t>
            </a:r>
          </a:p>
        </p:txBody>
      </p:sp>
      <p:sp>
        <p:nvSpPr>
          <p:cNvPr id="46" name="TextBox 45">
            <a:extLst>
              <a:ext uri="{FF2B5EF4-FFF2-40B4-BE49-F238E27FC236}">
                <a16:creationId xmlns:a16="http://schemas.microsoft.com/office/drawing/2014/main" id="{2BF6DA9A-69EF-4517-3D15-B4BF24714EE8}"/>
              </a:ext>
            </a:extLst>
          </p:cNvPr>
          <p:cNvSpPr txBox="1"/>
          <p:nvPr/>
        </p:nvSpPr>
        <p:spPr>
          <a:xfrm>
            <a:off x="5375169" y="4887071"/>
            <a:ext cx="891591" cy="523220"/>
          </a:xfrm>
          <a:prstGeom prst="rect">
            <a:avLst/>
          </a:prstGeom>
          <a:noFill/>
        </p:spPr>
        <p:txBody>
          <a:bodyPr wrap="none" rtlCol="0">
            <a:spAutoFit/>
          </a:bodyPr>
          <a:lstStyle/>
          <a:p>
            <a:pPr algn="ctr"/>
            <a:r>
              <a:rPr lang="en-US" sz="1400" dirty="0"/>
              <a:t>Head</a:t>
            </a:r>
          </a:p>
          <a:p>
            <a:pPr algn="ctr"/>
            <a:r>
              <a:rPr lang="en-US" sz="1400" dirty="0"/>
              <a:t>Direction</a:t>
            </a:r>
          </a:p>
        </p:txBody>
      </p:sp>
      <p:sp>
        <p:nvSpPr>
          <p:cNvPr id="47" name="TextBox 46">
            <a:extLst>
              <a:ext uri="{FF2B5EF4-FFF2-40B4-BE49-F238E27FC236}">
                <a16:creationId xmlns:a16="http://schemas.microsoft.com/office/drawing/2014/main" id="{5518E4E2-277F-2975-0665-0BC5416636D6}"/>
              </a:ext>
            </a:extLst>
          </p:cNvPr>
          <p:cNvSpPr txBox="1"/>
          <p:nvPr/>
        </p:nvSpPr>
        <p:spPr>
          <a:xfrm>
            <a:off x="6259846" y="4999327"/>
            <a:ext cx="1753172" cy="338554"/>
          </a:xfrm>
          <a:prstGeom prst="rect">
            <a:avLst/>
          </a:prstGeom>
          <a:noFill/>
        </p:spPr>
        <p:txBody>
          <a:bodyPr wrap="none" rtlCol="0">
            <a:spAutoFit/>
          </a:bodyPr>
          <a:lstStyle/>
          <a:p>
            <a:r>
              <a:rPr lang="en-US" sz="1600" b="1" dirty="0">
                <a:solidFill>
                  <a:srgbClr val="0070C0"/>
                </a:solidFill>
              </a:rPr>
              <a:t>WHAT</a:t>
            </a:r>
            <a:r>
              <a:rPr lang="en-US" sz="1600" dirty="0"/>
              <a:t>: Grid Cell </a:t>
            </a:r>
            <a:endParaRPr lang="en-US" sz="1200" dirty="0"/>
          </a:p>
        </p:txBody>
      </p:sp>
      <p:sp>
        <p:nvSpPr>
          <p:cNvPr id="48" name="TextBox 47">
            <a:extLst>
              <a:ext uri="{FF2B5EF4-FFF2-40B4-BE49-F238E27FC236}">
                <a16:creationId xmlns:a16="http://schemas.microsoft.com/office/drawing/2014/main" id="{898BF6C7-A01B-6C84-2121-53B95414B79F}"/>
              </a:ext>
            </a:extLst>
          </p:cNvPr>
          <p:cNvSpPr txBox="1"/>
          <p:nvPr/>
        </p:nvSpPr>
        <p:spPr>
          <a:xfrm>
            <a:off x="2306343" y="1617550"/>
            <a:ext cx="4778872" cy="338554"/>
          </a:xfrm>
          <a:prstGeom prst="rect">
            <a:avLst/>
          </a:prstGeom>
          <a:noFill/>
        </p:spPr>
        <p:txBody>
          <a:bodyPr wrap="none" rtlCol="0">
            <a:spAutoFit/>
          </a:bodyPr>
          <a:lstStyle/>
          <a:p>
            <a:r>
              <a:rPr lang="en-US" sz="1600" b="1" dirty="0">
                <a:solidFill>
                  <a:srgbClr val="0070C0"/>
                </a:solidFill>
              </a:rPr>
              <a:t>MEMORIES</a:t>
            </a:r>
            <a:r>
              <a:rPr lang="en-US" sz="1600" dirty="0"/>
              <a:t>: Place Cells (places where </a:t>
            </a:r>
            <a:r>
              <a:rPr lang="en-US" sz="1600" i="1" dirty="0"/>
              <a:t>k</a:t>
            </a:r>
            <a:r>
              <a:rPr lang="en-US" sz="1600" dirty="0"/>
              <a:t> is found)</a:t>
            </a:r>
          </a:p>
        </p:txBody>
      </p:sp>
    </p:spTree>
    <p:extLst>
      <p:ext uri="{BB962C8B-B14F-4D97-AF65-F5344CB8AC3E}">
        <p14:creationId xmlns:p14="http://schemas.microsoft.com/office/powerpoint/2010/main" val="580801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8907F-5607-2576-E86F-64BA8F7D7C2F}"/>
              </a:ext>
            </a:extLst>
          </p:cNvPr>
          <p:cNvSpPr>
            <a:spLocks noGrp="1"/>
          </p:cNvSpPr>
          <p:nvPr>
            <p:ph type="title"/>
          </p:nvPr>
        </p:nvSpPr>
        <p:spPr>
          <a:xfrm>
            <a:off x="457200" y="95023"/>
            <a:ext cx="8229600" cy="1143000"/>
          </a:xfrm>
        </p:spPr>
        <p:txBody>
          <a:bodyPr/>
          <a:lstStyle/>
          <a:p>
            <a:r>
              <a:rPr lang="en-US" dirty="0"/>
              <a:t>Head Direction is Circular</a:t>
            </a:r>
            <a:br>
              <a:rPr lang="en-US" dirty="0"/>
            </a:br>
            <a:r>
              <a:rPr lang="en-US" sz="2800" dirty="0"/>
              <a:t>(for simplicity, assume X/Y are also circular)</a:t>
            </a:r>
          </a:p>
        </p:txBody>
      </p:sp>
      <p:pic>
        <p:nvPicPr>
          <p:cNvPr id="67586" name="Picture 2" descr="2: Basic firing properties of a head-direction cell (recording session... |  Download Scientific Diagram">
            <a:extLst>
              <a:ext uri="{FF2B5EF4-FFF2-40B4-BE49-F238E27FC236}">
                <a16:creationId xmlns:a16="http://schemas.microsoft.com/office/drawing/2014/main" id="{14D58B9C-96D3-F720-B657-B4435B30B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32" y="1412421"/>
            <a:ext cx="6595382" cy="3072672"/>
          </a:xfrm>
          <a:prstGeom prst="rect">
            <a:avLst/>
          </a:prstGeom>
          <a:noFill/>
          <a:extLst>
            <a:ext uri="{909E8E84-426E-40DD-AFC4-6F175D3DCCD1}">
              <a14:hiddenFill xmlns:a14="http://schemas.microsoft.com/office/drawing/2010/main">
                <a:solidFill>
                  <a:srgbClr val="FFFFFF"/>
                </a:solidFill>
              </a14:hiddenFill>
            </a:ext>
          </a:extLst>
        </p:spPr>
      </p:pic>
      <p:pic>
        <p:nvPicPr>
          <p:cNvPr id="67588" name="Picture 4" descr="abstract algebra - Prove that the projection from a square to a torus is  not open - Mathematics Stack Exchange">
            <a:extLst>
              <a:ext uri="{FF2B5EF4-FFF2-40B4-BE49-F238E27FC236}">
                <a16:creationId xmlns:a16="http://schemas.microsoft.com/office/drawing/2014/main" id="{B7F2DA5C-6F31-A992-F57E-A36B2DAFB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275" y="4659491"/>
            <a:ext cx="6194732" cy="19818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4C53D5-C9FE-E4C9-5BBB-13D90EC88D9A}"/>
              </a:ext>
            </a:extLst>
          </p:cNvPr>
          <p:cNvSpPr txBox="1"/>
          <p:nvPr/>
        </p:nvSpPr>
        <p:spPr>
          <a:xfrm>
            <a:off x="6945661" y="6475799"/>
            <a:ext cx="2113079" cy="276999"/>
          </a:xfrm>
          <a:prstGeom prst="rect">
            <a:avLst/>
          </a:prstGeom>
          <a:noFill/>
        </p:spPr>
        <p:txBody>
          <a:bodyPr wrap="none" rtlCol="0">
            <a:spAutoFit/>
          </a:bodyPr>
          <a:lstStyle/>
          <a:p>
            <a:r>
              <a:rPr lang="nb-NO" sz="1200" dirty="0"/>
              <a:t>Gardner et al. (2022) </a:t>
            </a:r>
            <a:r>
              <a:rPr lang="nb-NO" sz="1200" i="1" dirty="0"/>
              <a:t>Nature</a:t>
            </a:r>
            <a:endParaRPr lang="en-US" sz="1200" i="1" dirty="0"/>
          </a:p>
        </p:txBody>
      </p:sp>
    </p:spTree>
    <p:extLst>
      <p:ext uri="{BB962C8B-B14F-4D97-AF65-F5344CB8AC3E}">
        <p14:creationId xmlns:p14="http://schemas.microsoft.com/office/powerpoint/2010/main" val="198958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31713</TotalTime>
  <Words>1358</Words>
  <Application>Microsoft Office PowerPoint</Application>
  <PresentationFormat>On-screen Show (4:3)</PresentationFormat>
  <Paragraphs>309</Paragraphs>
  <Slides>29</Slides>
  <Notes>7</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ＭＳ Ｐゴシック</vt:lpstr>
      <vt:lpstr>Arial</vt:lpstr>
      <vt:lpstr>Calibri</vt:lpstr>
      <vt:lpstr>Cambria</vt:lpstr>
      <vt:lpstr>Cambria Math</vt:lpstr>
      <vt:lpstr>Symbol</vt:lpstr>
      <vt:lpstr>Office Theme</vt:lpstr>
      <vt:lpstr>Default Design</vt:lpstr>
      <vt:lpstr>The Primary Function of MTL is Memory, not Navigation:  Grid Cells are Non-spatial (what) and Place Cells are Memories (what and where) that Cause Grid Fields through Retrieval </vt:lpstr>
      <vt:lpstr>What is the function of the medial temporal lobe?</vt:lpstr>
      <vt:lpstr>Spatial Navigation is a Memory Task</vt:lpstr>
      <vt:lpstr>Memory Retrieval and Place Cells: My 18th Birthday</vt:lpstr>
      <vt:lpstr>PowerPoint Presentation</vt:lpstr>
      <vt:lpstr>What if grid cells are not spatial? (memory retrieval in specific locations)</vt:lpstr>
      <vt:lpstr>What is the Function of Grid Cells?</vt:lpstr>
      <vt:lpstr>Network Architecture</vt:lpstr>
      <vt:lpstr>Head Direction is Circular (for simplicity, assume X/Y are also circular)</vt:lpstr>
      <vt:lpstr>Memory Retrieval and Distance</vt:lpstr>
      <vt:lpstr>Memory Retrieval on a ‘3-torus’ Produces Euclidean Distances</vt:lpstr>
      <vt:lpstr>A Retrieval Threshold for Learning</vt:lpstr>
      <vt:lpstr>Online Memory Consolidation</vt:lpstr>
      <vt:lpstr>Border Cells</vt:lpstr>
      <vt:lpstr>Grid Spacing Depends on Consolidation Threshold</vt:lpstr>
      <vt:lpstr>Grid Modules: Scale and Orientation Co-vary</vt:lpstr>
      <vt:lpstr>‘Grid Module’ when including head direction (face-centered cubic packing)</vt:lpstr>
      <vt:lpstr>Place Cells take longer to Stabilize</vt:lpstr>
      <vt:lpstr>Results Explained by Memory Model</vt:lpstr>
      <vt:lpstr>Model Predictions</vt:lpstr>
      <vt:lpstr>Conclusions</vt:lpstr>
      <vt:lpstr>Thanks!</vt:lpstr>
      <vt:lpstr>Circular Box</vt:lpstr>
      <vt:lpstr>Exterior/Interior Place Cells</vt:lpstr>
      <vt:lpstr>Head Direction Sensitivity of Place Cells Depends on Position</vt:lpstr>
      <vt:lpstr>Head Direction Sensitivity of Place Cells in Narrow Passage</vt:lpstr>
      <vt:lpstr>Remapping: Small Change</vt:lpstr>
      <vt:lpstr>Remapping: Larger Change</vt:lpstr>
      <vt:lpstr>Constantinescu, O’Reilly, &amp; Behrens (2016)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Cory</dc:creator>
  <cp:lastModifiedBy>David Huber</cp:lastModifiedBy>
  <cp:revision>412</cp:revision>
  <cp:lastPrinted>2014-05-02T17:42:47Z</cp:lastPrinted>
  <dcterms:created xsi:type="dcterms:W3CDTF">2011-07-03T22:37:06Z</dcterms:created>
  <dcterms:modified xsi:type="dcterms:W3CDTF">2024-05-09T14:49:35Z</dcterms:modified>
</cp:coreProperties>
</file>